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2"/>
  </p:notesMasterIdLst>
  <p:handoutMasterIdLst>
    <p:handoutMasterId r:id="rId133"/>
  </p:handoutMasterIdLst>
  <p:sldIdLst>
    <p:sldId id="256" r:id="rId2"/>
    <p:sldId id="831" r:id="rId3"/>
    <p:sldId id="1032" r:id="rId4"/>
    <p:sldId id="1033" r:id="rId5"/>
    <p:sldId id="755" r:id="rId6"/>
    <p:sldId id="612" r:id="rId7"/>
    <p:sldId id="572" r:id="rId8"/>
    <p:sldId id="573" r:id="rId9"/>
    <p:sldId id="616" r:id="rId10"/>
    <p:sldId id="615" r:id="rId11"/>
    <p:sldId id="614" r:id="rId12"/>
    <p:sldId id="617" r:id="rId13"/>
    <p:sldId id="583" r:id="rId14"/>
    <p:sldId id="623" r:id="rId15"/>
    <p:sldId id="622" r:id="rId16"/>
    <p:sldId id="624" r:id="rId17"/>
    <p:sldId id="621" r:id="rId18"/>
    <p:sldId id="625" r:id="rId19"/>
    <p:sldId id="620" r:id="rId20"/>
    <p:sldId id="626" r:id="rId21"/>
    <p:sldId id="619" r:id="rId22"/>
    <p:sldId id="618" r:id="rId23"/>
    <p:sldId id="628" r:id="rId24"/>
    <p:sldId id="627" r:id="rId25"/>
    <p:sldId id="766" r:id="rId26"/>
    <p:sldId id="770" r:id="rId27"/>
    <p:sldId id="771" r:id="rId28"/>
    <p:sldId id="772" r:id="rId29"/>
    <p:sldId id="773" r:id="rId30"/>
    <p:sldId id="778" r:id="rId31"/>
    <p:sldId id="779" r:id="rId32"/>
    <p:sldId id="780" r:id="rId33"/>
    <p:sldId id="781" r:id="rId34"/>
    <p:sldId id="782" r:id="rId35"/>
    <p:sldId id="783" r:id="rId36"/>
    <p:sldId id="768" r:id="rId37"/>
    <p:sldId id="784" r:id="rId38"/>
    <p:sldId id="785" r:id="rId39"/>
    <p:sldId id="786" r:id="rId40"/>
    <p:sldId id="787" r:id="rId41"/>
    <p:sldId id="788" r:id="rId42"/>
    <p:sldId id="789" r:id="rId43"/>
    <p:sldId id="769" r:id="rId44"/>
    <p:sldId id="790" r:id="rId45"/>
    <p:sldId id="792" r:id="rId46"/>
    <p:sldId id="794" r:id="rId47"/>
    <p:sldId id="793" r:id="rId48"/>
    <p:sldId id="791" r:id="rId49"/>
    <p:sldId id="795" r:id="rId50"/>
    <p:sldId id="765" r:id="rId51"/>
    <p:sldId id="796" r:id="rId52"/>
    <p:sldId id="797" r:id="rId53"/>
    <p:sldId id="810" r:id="rId54"/>
    <p:sldId id="807" r:id="rId55"/>
    <p:sldId id="808" r:id="rId56"/>
    <p:sldId id="809" r:id="rId57"/>
    <p:sldId id="639" r:id="rId58"/>
    <p:sldId id="640" r:id="rId59"/>
    <p:sldId id="574" r:id="rId60"/>
    <p:sldId id="644" r:id="rId61"/>
    <p:sldId id="643" r:id="rId62"/>
    <p:sldId id="642" r:id="rId63"/>
    <p:sldId id="1073" r:id="rId64"/>
    <p:sldId id="641" r:id="rId65"/>
    <p:sldId id="584" r:id="rId66"/>
    <p:sldId id="648" r:id="rId67"/>
    <p:sldId id="645" r:id="rId68"/>
    <p:sldId id="655" r:id="rId69"/>
    <p:sldId id="647" r:id="rId70"/>
    <p:sldId id="1042" r:id="rId71"/>
    <p:sldId id="1041" r:id="rId72"/>
    <p:sldId id="587" r:id="rId73"/>
    <p:sldId id="646" r:id="rId74"/>
    <p:sldId id="575" r:id="rId75"/>
    <p:sldId id="649" r:id="rId76"/>
    <p:sldId id="650" r:id="rId77"/>
    <p:sldId id="656" r:id="rId78"/>
    <p:sldId id="657" r:id="rId79"/>
    <p:sldId id="659" r:id="rId80"/>
    <p:sldId id="658" r:id="rId81"/>
    <p:sldId id="653" r:id="rId82"/>
    <p:sldId id="577" r:id="rId83"/>
    <p:sldId id="673" r:id="rId84"/>
    <p:sldId id="674" r:id="rId85"/>
    <p:sldId id="675" r:id="rId86"/>
    <p:sldId id="670" r:id="rId87"/>
    <p:sldId id="800" r:id="rId88"/>
    <p:sldId id="801" r:id="rId89"/>
    <p:sldId id="665" r:id="rId90"/>
    <p:sldId id="802" r:id="rId91"/>
    <p:sldId id="805" r:id="rId92"/>
    <p:sldId id="806" r:id="rId93"/>
    <p:sldId id="803" r:id="rId94"/>
    <p:sldId id="815" r:id="rId95"/>
    <p:sldId id="814" r:id="rId96"/>
    <p:sldId id="754" r:id="rId97"/>
    <p:sldId id="753" r:id="rId98"/>
    <p:sldId id="668" r:id="rId99"/>
    <p:sldId id="676" r:id="rId100"/>
    <p:sldId id="677" r:id="rId101"/>
    <p:sldId id="812" r:id="rId102"/>
    <p:sldId id="818" r:id="rId103"/>
    <p:sldId id="819" r:id="rId104"/>
    <p:sldId id="820" r:id="rId105"/>
    <p:sldId id="821" r:id="rId106"/>
    <p:sldId id="822" r:id="rId107"/>
    <p:sldId id="678" r:id="rId108"/>
    <p:sldId id="823" r:id="rId109"/>
    <p:sldId id="816" r:id="rId110"/>
    <p:sldId id="824" r:id="rId111"/>
    <p:sldId id="825" r:id="rId112"/>
    <p:sldId id="828" r:id="rId113"/>
    <p:sldId id="829" r:id="rId114"/>
    <p:sldId id="826" r:id="rId115"/>
    <p:sldId id="827" r:id="rId116"/>
    <p:sldId id="817" r:id="rId117"/>
    <p:sldId id="679" r:id="rId118"/>
    <p:sldId id="830" r:id="rId119"/>
    <p:sldId id="579" r:id="rId120"/>
    <p:sldId id="682" r:id="rId121"/>
    <p:sldId id="681" r:id="rId122"/>
    <p:sldId id="680" r:id="rId123"/>
    <p:sldId id="580" r:id="rId124"/>
    <p:sldId id="1034" r:id="rId125"/>
    <p:sldId id="1035" r:id="rId126"/>
    <p:sldId id="1036" r:id="rId127"/>
    <p:sldId id="1037" r:id="rId128"/>
    <p:sldId id="1038" r:id="rId129"/>
    <p:sldId id="1040" r:id="rId130"/>
    <p:sldId id="526" r:id="rId1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9">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0" autoAdjust="0"/>
    <p:restoredTop sz="67956" autoAdjust="0"/>
  </p:normalViewPr>
  <p:slideViewPr>
    <p:cSldViewPr snapToGrid="0" snapToObjects="1" showGuides="1">
      <p:cViewPr varScale="1">
        <p:scale>
          <a:sx n="79" d="100"/>
          <a:sy n="79" d="100"/>
        </p:scale>
        <p:origin x="2632" y="192"/>
      </p:cViewPr>
      <p:guideLst>
        <p:guide orient="horz" pos="49"/>
        <p:guide pos="2880"/>
      </p:guideLst>
    </p:cSldViewPr>
  </p:slideViewPr>
  <p:notesTextViewPr>
    <p:cViewPr>
      <p:scale>
        <a:sx n="100" d="100"/>
        <a:sy n="100" d="100"/>
      </p:scale>
      <p:origin x="0" y="0"/>
    </p:cViewPr>
  </p:notesTextViewPr>
  <p:notesViewPr>
    <p:cSldViewPr snapToGrid="0" snapToObjects="1" showGuides="1">
      <p:cViewPr varScale="1">
        <p:scale>
          <a:sx n="99" d="100"/>
          <a:sy n="99" d="100"/>
        </p:scale>
        <p:origin x="-292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2444D7E-A846-F34D-958D-07B122E25AC5}" type="datetime1">
              <a:rPr lang="en-US" smtClean="0"/>
              <a:t>9/15/19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145928-3E7D-F544-A90F-4585E376D494}" type="slidenum">
              <a:rPr lang="en-US" smtClean="0"/>
              <a:t>‹#›</a:t>
            </a:fld>
            <a:endParaRPr lang="en-US"/>
          </a:p>
        </p:txBody>
      </p:sp>
    </p:spTree>
    <p:extLst>
      <p:ext uri="{BB962C8B-B14F-4D97-AF65-F5344CB8AC3E}">
        <p14:creationId xmlns:p14="http://schemas.microsoft.com/office/powerpoint/2010/main" val="1835411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6FE1AC-46B8-814E-86DD-49AA2C5EE3AA}" type="datetime1">
              <a:rPr lang="en-US" smtClean="0"/>
              <a:t>9/15/19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60E219-B6FC-754C-92EE-CBB76981DCE4}" type="slidenum">
              <a:rPr lang="en-US" smtClean="0"/>
              <a:t>‹#›</a:t>
            </a:fld>
            <a:endParaRPr lang="en-US"/>
          </a:p>
        </p:txBody>
      </p:sp>
    </p:spTree>
    <p:extLst>
      <p:ext uri="{BB962C8B-B14F-4D97-AF65-F5344CB8AC3E}">
        <p14:creationId xmlns:p14="http://schemas.microsoft.com/office/powerpoint/2010/main" val="30440964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60E219-B6FC-754C-92EE-CBB76981DCE4}" type="slidenum">
              <a:rPr lang="en-US" smtClean="0"/>
              <a:t>1</a:t>
            </a:fld>
            <a:endParaRPr lang="en-US"/>
          </a:p>
        </p:txBody>
      </p:sp>
    </p:spTree>
    <p:extLst>
      <p:ext uri="{BB962C8B-B14F-4D97-AF65-F5344CB8AC3E}">
        <p14:creationId xmlns:p14="http://schemas.microsoft.com/office/powerpoint/2010/main" val="65507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want to introduce</a:t>
            </a:r>
            <a:r>
              <a:rPr lang="en-US" baseline="0" dirty="0"/>
              <a:t> you to a basic discriminative classifier called logistic regression. </a:t>
            </a:r>
          </a:p>
          <a:p>
            <a:endParaRPr lang="en-US" baseline="0" dirty="0"/>
          </a:p>
          <a:p>
            <a:r>
              <a:rPr lang="en-US" baseline="0" dirty="0"/>
              <a:t>Despite the name “regression”, this is a discriminative classifier.</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a:t>
            </a:fld>
            <a:endParaRPr lang="en-US"/>
          </a:p>
        </p:txBody>
      </p:sp>
    </p:spTree>
    <p:extLst>
      <p:ext uri="{BB962C8B-B14F-4D97-AF65-F5344CB8AC3E}">
        <p14:creationId xmlns:p14="http://schemas.microsoft.com/office/powerpoint/2010/main" val="22160402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almost done, but not quite. In the current form, logistic regression will not work well. We still need some regularization.</a:t>
            </a:r>
          </a:p>
          <a:p>
            <a:endParaRPr lang="en-US" dirty="0"/>
          </a:p>
          <a:p>
            <a:r>
              <a:rPr lang="en-US" dirty="0"/>
              <a:t>If you have not heard of the term regularization, in general regularization means additional constraints to reduce overfitting.</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100</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note that the negative low likelihood is greater than or equal to 0. </a:t>
            </a:r>
          </a:p>
          <a:p>
            <a:endParaRPr lang="en-US" dirty="0"/>
          </a:p>
          <a:p>
            <a:r>
              <a:rPr lang="en-US" dirty="0"/>
              <a:t>Because y is a discrete variable, so p of </a:t>
            </a:r>
            <a:r>
              <a:rPr lang="en-US" dirty="0" err="1"/>
              <a:t>y_i</a:t>
            </a:r>
            <a:r>
              <a:rPr lang="en-US" dirty="0"/>
              <a:t> given </a:t>
            </a:r>
            <a:r>
              <a:rPr lang="en-US" dirty="0" err="1"/>
              <a:t>x_i</a:t>
            </a:r>
            <a:r>
              <a:rPr lang="en-US" dirty="0"/>
              <a:t> and w is between 0 and 1. </a:t>
            </a:r>
          </a:p>
          <a:p>
            <a:endParaRPr lang="en-US" dirty="0"/>
          </a:p>
          <a:p>
            <a:r>
              <a:rPr lang="en-US" dirty="0"/>
              <a:t>Which means the log is between –infinity to 0, which means the negative sum becomes a number between 0 and infinity.</a:t>
            </a:r>
          </a:p>
        </p:txBody>
      </p:sp>
      <p:sp>
        <p:nvSpPr>
          <p:cNvPr id="4" name="Slide Number Placeholder 3"/>
          <p:cNvSpPr>
            <a:spLocks noGrp="1"/>
          </p:cNvSpPr>
          <p:nvPr>
            <p:ph type="sldNum" sz="quarter" idx="10"/>
          </p:nvPr>
        </p:nvSpPr>
        <p:spPr/>
        <p:txBody>
          <a:bodyPr/>
          <a:lstStyle/>
          <a:p>
            <a:fld id="{6C60E219-B6FC-754C-92EE-CBB76981DCE4}" type="slidenum">
              <a:rPr lang="en-US" smtClean="0"/>
              <a:t>101</a:t>
            </a:fld>
            <a:endParaRPr lang="en-US"/>
          </a:p>
        </p:txBody>
      </p:sp>
    </p:spTree>
    <p:extLst>
      <p:ext uri="{BB962C8B-B14F-4D97-AF65-F5344CB8AC3E}">
        <p14:creationId xmlns:p14="http://schemas.microsoft.com/office/powerpoint/2010/main" val="39712598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a:t>
            </a:r>
            <a:r>
              <a:rPr lang="en-US" baseline="0" dirty="0"/>
              <a:t> our training data is linearly separable. Then the best solution is achieved when we scale w to be very very big. </a:t>
            </a:r>
          </a:p>
          <a:p>
            <a:endParaRPr lang="en-US" baseline="0" dirty="0"/>
          </a:p>
          <a:p>
            <a:r>
              <a:rPr lang="en-US" baseline="0" dirty="0"/>
              <a:t>This corresponds to having a very steep sigmoid. </a:t>
            </a:r>
          </a:p>
          <a:p>
            <a:endParaRPr lang="en-US" baseline="0" dirty="0"/>
          </a:p>
          <a:p>
            <a:r>
              <a:rPr lang="en-US" baseline="0" dirty="0"/>
              <a:t>So essentially on one side of the decision boundary the posterior probability is 0. The moment we cross the decision boundary, the posterior probability becomes 1. Which is obviously overfitting.</a:t>
            </a:r>
          </a:p>
          <a:p>
            <a:endParaRPr lang="en-US" baseline="0" dirty="0"/>
          </a:p>
          <a:p>
            <a:r>
              <a:rPr lang="en-US" baseline="0" dirty="0"/>
              <a:t>Let me illustrate why this is the case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102</a:t>
            </a:fld>
            <a:endParaRPr lang="en-US"/>
          </a:p>
        </p:txBody>
      </p:sp>
    </p:spTree>
    <p:extLst>
      <p:ext uri="{BB962C8B-B14F-4D97-AF65-F5344CB8AC3E}">
        <p14:creationId xmlns:p14="http://schemas.microsoft.com/office/powerpoint/2010/main" val="37962334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our features are one-dimensional.</a:t>
            </a:r>
          </a:p>
          <a:p>
            <a:endParaRPr lang="en-US" dirty="0"/>
          </a:p>
          <a:p>
            <a:r>
              <a:rPr lang="en-US" dirty="0"/>
              <a:t>Triangles are from class 0 and stars are from class 1.</a:t>
            </a:r>
          </a:p>
        </p:txBody>
      </p:sp>
      <p:sp>
        <p:nvSpPr>
          <p:cNvPr id="4" name="Slide Number Placeholder 3"/>
          <p:cNvSpPr>
            <a:spLocks noGrp="1"/>
          </p:cNvSpPr>
          <p:nvPr>
            <p:ph type="sldNum" sz="quarter" idx="10"/>
          </p:nvPr>
        </p:nvSpPr>
        <p:spPr/>
        <p:txBody>
          <a:bodyPr/>
          <a:lstStyle/>
          <a:p>
            <a:fld id="{6C60E219-B6FC-754C-92EE-CBB76981DCE4}" type="slidenum">
              <a:rPr lang="en-US" smtClean="0"/>
              <a:t>103</a:t>
            </a:fld>
            <a:endParaRPr lang="en-US"/>
          </a:p>
        </p:txBody>
      </p:sp>
    </p:spTree>
    <p:extLst>
      <p:ext uri="{BB962C8B-B14F-4D97-AF65-F5344CB8AC3E}">
        <p14:creationId xmlns:p14="http://schemas.microsoft.com/office/powerpoint/2010/main" val="30487957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 is such that we have this blue sigmoid curve.</a:t>
            </a:r>
          </a:p>
          <a:p>
            <a:endParaRPr lang="en-US" baseline="0" dirty="0"/>
          </a:p>
          <a:p>
            <a:r>
              <a:rPr lang="en-US" baseline="0" dirty="0"/>
              <a:t>Notice that the posterior probability is strictly less than 1 for all data points, which means that the Negative log likelihood will be some positive number.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104</a:t>
            </a:fld>
            <a:endParaRPr lang="en-US"/>
          </a:p>
        </p:txBody>
      </p:sp>
    </p:spTree>
    <p:extLst>
      <p:ext uri="{BB962C8B-B14F-4D97-AF65-F5344CB8AC3E}">
        <p14:creationId xmlns:p14="http://schemas.microsoft.com/office/powerpoint/2010/main" val="34318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 different w, which results in this red curve.</a:t>
            </a:r>
          </a:p>
          <a:p>
            <a:endParaRPr lang="en-US" dirty="0"/>
          </a:p>
          <a:p>
            <a:r>
              <a:rPr lang="en-US" dirty="0"/>
              <a:t>This red curve actually has a negative log likelihood of 0 because the </a:t>
            </a:r>
            <a:r>
              <a:rPr lang="en-US" baseline="0" dirty="0"/>
              <a:t>posterior probability is exactly equal to 1 for all data.</a:t>
            </a:r>
          </a:p>
          <a:p>
            <a:endParaRPr lang="en-US" baseline="0" dirty="0"/>
          </a:p>
          <a:p>
            <a:r>
              <a:rPr lang="en-US" baseline="0" dirty="0"/>
              <a:t>Therefore, this w is a global optimum for this data. And this is achieved with when the norm of w is infinity.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105</a:t>
            </a:fld>
            <a:endParaRPr lang="en-US"/>
          </a:p>
        </p:txBody>
      </p:sp>
    </p:spTree>
    <p:extLst>
      <p:ext uri="{BB962C8B-B14F-4D97-AF65-F5344CB8AC3E}">
        <p14:creationId xmlns:p14="http://schemas.microsoft.com/office/powerpoint/2010/main" val="31343076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that this classifier is over-confident.</a:t>
            </a:r>
          </a:p>
          <a:p>
            <a:endParaRPr lang="en-US" dirty="0"/>
          </a:p>
          <a:p>
            <a:r>
              <a:rPr lang="en-US" dirty="0"/>
              <a:t>Basically the classifier will be very confident that any data on the left side of the decision boundary is from class 0 and any data on the right side of the decision boundary is from class 1.</a:t>
            </a:r>
          </a:p>
          <a:p>
            <a:endParaRPr lang="en-US" dirty="0"/>
          </a:p>
          <a:p>
            <a:r>
              <a:rPr lang="en-US" dirty="0"/>
              <a:t>So, we do NOT want w to be too big.</a:t>
            </a:r>
          </a:p>
        </p:txBody>
      </p:sp>
      <p:sp>
        <p:nvSpPr>
          <p:cNvPr id="4" name="Slide Number Placeholder 3"/>
          <p:cNvSpPr>
            <a:spLocks noGrp="1"/>
          </p:cNvSpPr>
          <p:nvPr>
            <p:ph type="sldNum" sz="quarter" idx="10"/>
          </p:nvPr>
        </p:nvSpPr>
        <p:spPr/>
        <p:txBody>
          <a:bodyPr/>
          <a:lstStyle/>
          <a:p>
            <a:fld id="{6C60E219-B6FC-754C-92EE-CBB76981DCE4}" type="slidenum">
              <a:rPr lang="en-US" smtClean="0"/>
              <a:t>106</a:t>
            </a:fld>
            <a:endParaRPr lang="en-US"/>
          </a:p>
        </p:txBody>
      </p:sp>
    </p:spTree>
    <p:extLst>
      <p:ext uri="{BB962C8B-B14F-4D97-AF65-F5344CB8AC3E}">
        <p14:creationId xmlns:p14="http://schemas.microsoft.com/office/powerpoint/2010/main" val="17060383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can do</a:t>
            </a:r>
            <a:r>
              <a:rPr lang="en-US" baseline="0" dirty="0"/>
              <a:t> is to add a l2 regularization term: half TIMES lambda w transpose TIMES w to the Negative Log likelihood.</a:t>
            </a:r>
          </a:p>
          <a:p>
            <a:endParaRPr lang="en-US" baseline="0" dirty="0"/>
          </a:p>
          <a:p>
            <a:r>
              <a:rPr lang="en-US" baseline="0" dirty="0"/>
              <a:t>For a positive lambda, if w is big then lambda w transpose w is a big number so the new cost function becomes big. Since we are minimizing the cost function, this means that big w is discouraged.</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107</a:t>
            </a:fld>
            <a:endParaRPr lang="en-US"/>
          </a:p>
        </p:txBody>
      </p:sp>
    </p:spTree>
    <p:extLst>
      <p:ext uri="{BB962C8B-B14F-4D97-AF65-F5344CB8AC3E}">
        <p14:creationId xmlns:p14="http://schemas.microsoft.com/office/powerpoint/2010/main" val="14066908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gradient</a:t>
            </a:r>
            <a:r>
              <a:rPr lang="en-US" baseline="0" dirty="0"/>
              <a:t> is given by the old gradient PLUS lambda w. This is the reason why we add 1/2 to the regularization so the derivative will work out to be without the half.</a:t>
            </a:r>
          </a:p>
          <a:p>
            <a:endParaRPr lang="en-US" baseline="0" dirty="0"/>
          </a:p>
          <a:p>
            <a:r>
              <a:rPr lang="en-US" baseline="0" dirty="0"/>
              <a:t>And the new Hessian is given by the old Hessian PLUS lambda TIMES the identity matrix.</a:t>
            </a:r>
          </a:p>
          <a:p>
            <a:endParaRPr lang="en-US" baseline="0" dirty="0"/>
          </a:p>
          <a:p>
            <a:r>
              <a:rPr lang="en-US" baseline="0" dirty="0"/>
              <a:t>Therefore we can easily use the same Newton’s algorithm as before, but with this new regularized gradient and Hessian.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108</a:t>
            </a:fld>
            <a:endParaRPr lang="en-US"/>
          </a:p>
        </p:txBody>
      </p:sp>
    </p:spTree>
    <p:extLst>
      <p:ext uri="{BB962C8B-B14F-4D97-AF65-F5344CB8AC3E}">
        <p14:creationId xmlns:p14="http://schemas.microsoft.com/office/powerpoint/2010/main" val="36215047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another wrinkle.</a:t>
            </a:r>
          </a:p>
          <a:p>
            <a:endParaRPr lang="en-US" dirty="0"/>
          </a:p>
          <a:p>
            <a:r>
              <a:rPr lang="en-US" dirty="0"/>
              <a:t>We actually do not want to regularize the bias term w0.</a:t>
            </a:r>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109</a:t>
            </a:fld>
            <a:endParaRPr lang="en-US"/>
          </a:p>
        </p:txBody>
      </p:sp>
    </p:spTree>
    <p:extLst>
      <p:ext uri="{BB962C8B-B14F-4D97-AF65-F5344CB8AC3E}">
        <p14:creationId xmlns:p14="http://schemas.microsoft.com/office/powerpoint/2010/main" val="271475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the binary case,</a:t>
            </a:r>
            <a:r>
              <a:rPr lang="en-US" baseline="0" dirty="0"/>
              <a:t> where y is either class label 1 or class label 0. </a:t>
            </a:r>
          </a:p>
          <a:p>
            <a:endParaRPr lang="en-US" baseline="0" dirty="0"/>
          </a:p>
          <a:p>
            <a:r>
              <a:rPr lang="en-US" baseline="0" dirty="0"/>
              <a:t>In logistic regression, the posterior probability of the class label y given the features x is parameterized by the parameters w. </a:t>
            </a:r>
          </a:p>
          <a:p>
            <a:endParaRPr lang="en-US" baseline="0" dirty="0"/>
          </a:p>
          <a:p>
            <a:r>
              <a:rPr lang="en-US" baseline="0" dirty="0"/>
              <a:t>We assume that y is a </a:t>
            </a:r>
            <a:r>
              <a:rPr lang="en-US" baseline="0" dirty="0" err="1"/>
              <a:t>bernoulli</a:t>
            </a:r>
            <a:r>
              <a:rPr lang="en-US" baseline="0" dirty="0"/>
              <a:t> random variable where mu is the probability of success. Mu is itself a function of features x and parameters w. So mu of x and w is the probability that y is equal to class label 1.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11</a:t>
            </a:fld>
            <a:endParaRPr lang="en-US"/>
          </a:p>
        </p:txBody>
      </p:sp>
    </p:spTree>
    <p:extLst>
      <p:ext uri="{BB962C8B-B14F-4D97-AF65-F5344CB8AC3E}">
        <p14:creationId xmlns:p14="http://schemas.microsoft.com/office/powerpoint/2010/main" val="37963795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you why, suppose the features are 2-dimensional, so x1 and x2.</a:t>
            </a:r>
          </a:p>
        </p:txBody>
      </p:sp>
      <p:sp>
        <p:nvSpPr>
          <p:cNvPr id="4" name="Slide Number Placeholder 3"/>
          <p:cNvSpPr>
            <a:spLocks noGrp="1"/>
          </p:cNvSpPr>
          <p:nvPr>
            <p:ph type="sldNum" sz="quarter" idx="10"/>
          </p:nvPr>
        </p:nvSpPr>
        <p:spPr/>
        <p:txBody>
          <a:bodyPr/>
          <a:lstStyle/>
          <a:p>
            <a:fld id="{6C60E219-B6FC-754C-92EE-CBB76981DCE4}" type="slidenum">
              <a:rPr lang="en-US" smtClean="0"/>
              <a:t>110</a:t>
            </a:fld>
            <a:endParaRPr lang="en-US"/>
          </a:p>
        </p:txBody>
      </p:sp>
    </p:spTree>
    <p:extLst>
      <p:ext uri="{BB962C8B-B14F-4D97-AF65-F5344CB8AC3E}">
        <p14:creationId xmlns:p14="http://schemas.microsoft.com/office/powerpoint/2010/main" val="22148054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decision boundary corresponds to set of x1 and x2 where the posterior probability is 0.5. </a:t>
            </a:r>
          </a:p>
          <a:p>
            <a:endParaRPr lang="en-US" dirty="0"/>
          </a:p>
          <a:p>
            <a:r>
              <a:rPr lang="en-US" dirty="0"/>
              <a:t>This means sigmoid of w0 + w1 x1 + w2 x2 = 0.5.</a:t>
            </a:r>
          </a:p>
        </p:txBody>
      </p:sp>
      <p:sp>
        <p:nvSpPr>
          <p:cNvPr id="4" name="Slide Number Placeholder 3"/>
          <p:cNvSpPr>
            <a:spLocks noGrp="1"/>
          </p:cNvSpPr>
          <p:nvPr>
            <p:ph type="sldNum" sz="quarter" idx="10"/>
          </p:nvPr>
        </p:nvSpPr>
        <p:spPr/>
        <p:txBody>
          <a:bodyPr/>
          <a:lstStyle/>
          <a:p>
            <a:fld id="{6C60E219-B6FC-754C-92EE-CBB76981DCE4}" type="slidenum">
              <a:rPr lang="en-US" smtClean="0"/>
              <a:t>111</a:t>
            </a:fld>
            <a:endParaRPr lang="en-US"/>
          </a:p>
        </p:txBody>
      </p:sp>
    </p:spTree>
    <p:extLst>
      <p:ext uri="{BB962C8B-B14F-4D97-AF65-F5344CB8AC3E}">
        <p14:creationId xmlns:p14="http://schemas.microsoft.com/office/powerpoint/2010/main" val="25179233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w0 + w1x1 + w2x2 is equal to 0.</a:t>
            </a:r>
          </a:p>
        </p:txBody>
      </p:sp>
      <p:sp>
        <p:nvSpPr>
          <p:cNvPr id="4" name="Slide Number Placeholder 3"/>
          <p:cNvSpPr>
            <a:spLocks noGrp="1"/>
          </p:cNvSpPr>
          <p:nvPr>
            <p:ph type="sldNum" sz="quarter" idx="10"/>
          </p:nvPr>
        </p:nvSpPr>
        <p:spPr/>
        <p:txBody>
          <a:bodyPr/>
          <a:lstStyle/>
          <a:p>
            <a:fld id="{6C60E219-B6FC-754C-92EE-CBB76981DCE4}" type="slidenum">
              <a:rPr lang="en-US" smtClean="0"/>
              <a:t>112</a:t>
            </a:fld>
            <a:endParaRPr lang="en-US"/>
          </a:p>
        </p:txBody>
      </p:sp>
    </p:spTree>
    <p:extLst>
      <p:ext uri="{BB962C8B-B14F-4D97-AF65-F5344CB8AC3E}">
        <p14:creationId xmlns:p14="http://schemas.microsoft.com/office/powerpoint/2010/main" val="19530477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rearrange the term, this means that the decision boundary corresponds to x2 = MINUS w1/w2 TIMES x1 MINUS w0/w2</a:t>
            </a:r>
          </a:p>
        </p:txBody>
      </p:sp>
      <p:sp>
        <p:nvSpPr>
          <p:cNvPr id="4" name="Slide Number Placeholder 3"/>
          <p:cNvSpPr>
            <a:spLocks noGrp="1"/>
          </p:cNvSpPr>
          <p:nvPr>
            <p:ph type="sldNum" sz="quarter" idx="10"/>
          </p:nvPr>
        </p:nvSpPr>
        <p:spPr/>
        <p:txBody>
          <a:bodyPr/>
          <a:lstStyle/>
          <a:p>
            <a:fld id="{6C60E219-B6FC-754C-92EE-CBB76981DCE4}" type="slidenum">
              <a:rPr lang="en-US" smtClean="0"/>
              <a:t>113</a:t>
            </a:fld>
            <a:endParaRPr lang="en-US"/>
          </a:p>
        </p:txBody>
      </p:sp>
    </p:spTree>
    <p:extLst>
      <p:ext uri="{BB962C8B-B14F-4D97-AF65-F5344CB8AC3E}">
        <p14:creationId xmlns:p14="http://schemas.microsoft.com/office/powerpoint/2010/main" val="9487923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put l2 regularization on w0, this means that we are encouraging w0 to be small, which means the intercept MINUS w0/w2 will be small should means that the boundary should pass close to the origin.</a:t>
            </a:r>
            <a:endParaRPr lang="en-US" baseline="0" dirty="0"/>
          </a:p>
          <a:p>
            <a:endParaRPr lang="en-US" baseline="0" dirty="0"/>
          </a:p>
          <a:p>
            <a:r>
              <a:rPr lang="en-US" dirty="0"/>
              <a:t>Why is that a problem?</a:t>
            </a:r>
          </a:p>
        </p:txBody>
      </p:sp>
      <p:sp>
        <p:nvSpPr>
          <p:cNvPr id="4" name="Slide Number Placeholder 3"/>
          <p:cNvSpPr>
            <a:spLocks noGrp="1"/>
          </p:cNvSpPr>
          <p:nvPr>
            <p:ph type="sldNum" sz="quarter" idx="10"/>
          </p:nvPr>
        </p:nvSpPr>
        <p:spPr/>
        <p:txBody>
          <a:bodyPr/>
          <a:lstStyle/>
          <a:p>
            <a:fld id="{6C60E219-B6FC-754C-92EE-CBB76981DCE4}" type="slidenum">
              <a:rPr lang="en-US" smtClean="0"/>
              <a:t>114</a:t>
            </a:fld>
            <a:endParaRPr lang="en-US"/>
          </a:p>
        </p:txBody>
      </p:sp>
    </p:spTree>
    <p:extLst>
      <p:ext uri="{BB962C8B-B14F-4D97-AF65-F5344CB8AC3E}">
        <p14:creationId xmlns:p14="http://schemas.microsoft.com/office/powerpoint/2010/main" val="37652556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that we have two classes: triangles and stars.</a:t>
            </a:r>
          </a:p>
          <a:p>
            <a:endParaRPr lang="en-US" dirty="0"/>
          </a:p>
          <a:p>
            <a:r>
              <a:rPr lang="en-US" dirty="0"/>
              <a:t>This black decision boundary is the best one passing through the origin.</a:t>
            </a:r>
          </a:p>
        </p:txBody>
      </p:sp>
      <p:sp>
        <p:nvSpPr>
          <p:cNvPr id="4" name="Slide Number Placeholder 3"/>
          <p:cNvSpPr>
            <a:spLocks noGrp="1"/>
          </p:cNvSpPr>
          <p:nvPr>
            <p:ph type="sldNum" sz="quarter" idx="10"/>
          </p:nvPr>
        </p:nvSpPr>
        <p:spPr/>
        <p:txBody>
          <a:bodyPr/>
          <a:lstStyle/>
          <a:p>
            <a:fld id="{6C60E219-B6FC-754C-92EE-CBB76981DCE4}" type="slidenum">
              <a:rPr lang="en-US" smtClean="0"/>
              <a:t>115</a:t>
            </a:fld>
            <a:endParaRPr lang="en-US"/>
          </a:p>
        </p:txBody>
      </p:sp>
    </p:spTree>
    <p:extLst>
      <p:ext uri="{BB962C8B-B14F-4D97-AF65-F5344CB8AC3E}">
        <p14:creationId xmlns:p14="http://schemas.microsoft.com/office/powerpoint/2010/main" val="29594119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suppose we offset feature 2 by -500 or some other big negative number, then we want to translate the decision boundary down, so the intercept is now at -500.</a:t>
            </a:r>
          </a:p>
          <a:p>
            <a:endParaRPr lang="en-US" dirty="0"/>
          </a:p>
          <a:p>
            <a:r>
              <a:rPr lang="en-US" dirty="0"/>
              <a:t>But this means that w0 now needs to be big. But if we penalize w0, then this is discouraged.</a:t>
            </a:r>
          </a:p>
        </p:txBody>
      </p:sp>
      <p:sp>
        <p:nvSpPr>
          <p:cNvPr id="4" name="Slide Number Placeholder 3"/>
          <p:cNvSpPr>
            <a:spLocks noGrp="1"/>
          </p:cNvSpPr>
          <p:nvPr>
            <p:ph type="sldNum" sz="quarter" idx="10"/>
          </p:nvPr>
        </p:nvSpPr>
        <p:spPr/>
        <p:txBody>
          <a:bodyPr/>
          <a:lstStyle/>
          <a:p>
            <a:fld id="{6C60E219-B6FC-754C-92EE-CBB76981DCE4}" type="slidenum">
              <a:rPr lang="en-US" smtClean="0"/>
              <a:t>116</a:t>
            </a:fld>
            <a:endParaRPr lang="en-US"/>
          </a:p>
        </p:txBody>
      </p:sp>
    </p:spTree>
    <p:extLst>
      <p:ext uri="{BB962C8B-B14F-4D97-AF65-F5344CB8AC3E}">
        <p14:creationId xmlns:p14="http://schemas.microsoft.com/office/powerpoint/2010/main" val="900194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we exclude w0 from the regularization.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the regularization consists of ½ TIMES lambda TIMES w TRANSPOSE w. </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Again, just to recall, the bold w is a (D+1) x 1 vector, where the first element corresponds to the bias term w0. </a:t>
            </a:r>
          </a:p>
          <a:p>
            <a:endParaRPr lang="en-US" dirty="0"/>
          </a:p>
          <a:p>
            <a:r>
              <a:rPr lang="en-US" dirty="0"/>
              <a:t>The non-bolded w is a D x 1 vector without the bias term.</a:t>
            </a:r>
          </a:p>
          <a:p>
            <a:endParaRPr lang="en-US" dirty="0"/>
          </a:p>
          <a:p>
            <a:r>
              <a:rPr lang="en-US" dirty="0"/>
              <a:t>So the regularization on the non-bolded w.</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117</a:t>
            </a:fld>
            <a:endParaRPr lang="en-US"/>
          </a:p>
        </p:txBody>
      </p:sp>
    </p:spTree>
    <p:extLst>
      <p:ext uri="{BB962C8B-B14F-4D97-AF65-F5344CB8AC3E}">
        <p14:creationId xmlns:p14="http://schemas.microsoft.com/office/powerpoint/2010/main" val="1079630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gradient</a:t>
            </a:r>
            <a:r>
              <a:rPr lang="en-US" baseline="0" dirty="0"/>
              <a:t> is given by the old gradient PLUS lambda TIMES this D x 1 vector, where the first element is 0 because the regularization is not applied to the bias term, and the remaining vector is just the D x 1 non-bolded w.</a:t>
            </a:r>
          </a:p>
          <a:p>
            <a:endParaRPr lang="en-US" baseline="0" dirty="0"/>
          </a:p>
          <a:p>
            <a:r>
              <a:rPr lang="en-US" baseline="0" dirty="0"/>
              <a:t>And the new Hessian is given by the old Hessian PLUS lambda TIMES a (D+1) x (D+1) matrix. The first column and first row are just zeros. The bottom right hand corner is a D x D identity matrix.</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118</a:t>
            </a:fld>
            <a:endParaRPr lang="en-US"/>
          </a:p>
        </p:txBody>
      </p:sp>
    </p:spTree>
    <p:extLst>
      <p:ext uri="{BB962C8B-B14F-4D97-AF65-F5344CB8AC3E}">
        <p14:creationId xmlns:p14="http://schemas.microsoft.com/office/powerpoint/2010/main" val="42745083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generalize</a:t>
            </a:r>
            <a:r>
              <a:rPr lang="en-US" baseline="0" dirty="0"/>
              <a:t> binary logistic regression to multiple classes.</a:t>
            </a:r>
          </a:p>
          <a:p>
            <a:endParaRPr lang="en-US" baseline="0" dirty="0"/>
          </a:p>
          <a:p>
            <a:r>
              <a:rPr lang="en-US" baseline="0" dirty="0"/>
              <a:t>In this case, the probability that y is equal to class c is equal to e to the power of w c transpose TIMES x DIVIDED by sum from c’ equal to 1 to capital C e to the w c prime transpose TIMES x.</a:t>
            </a:r>
          </a:p>
          <a:p>
            <a:endParaRPr lang="en-US" baseline="0" dirty="0"/>
          </a:p>
          <a:p>
            <a:r>
              <a:rPr lang="en-US" baseline="0" dirty="0"/>
              <a:t>We see that this is very similar to before except that we have a different w for each class AND essentially the denominator ensures the left hand side is a probability distribution.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119</a:t>
            </a:fld>
            <a:endParaRPr lang="en-US"/>
          </a:p>
        </p:txBody>
      </p:sp>
    </p:spTree>
    <p:extLst>
      <p:ext uri="{BB962C8B-B14F-4D97-AF65-F5344CB8AC3E}">
        <p14:creationId xmlns:p14="http://schemas.microsoft.com/office/powerpoint/2010/main" val="2427894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we assume that mu of x and w is equal to the sigmoid</a:t>
            </a:r>
            <a:r>
              <a:rPr lang="en-US" baseline="0" dirty="0"/>
              <a:t> of w transpose TIMES x. </a:t>
            </a:r>
          </a:p>
          <a:p>
            <a:endParaRPr lang="en-US" baseline="0" dirty="0"/>
          </a:p>
          <a:p>
            <a:r>
              <a:rPr lang="en-US" baseline="0" dirty="0"/>
              <a:t>Recall that the sigmoid function is equal to 1 over 1 + e to the negative x. </a:t>
            </a:r>
          </a:p>
          <a:p>
            <a:endParaRPr lang="en-US" baseline="0" dirty="0"/>
          </a:p>
          <a:p>
            <a:r>
              <a:rPr lang="en-US" dirty="0"/>
              <a:t>So x is a vector</a:t>
            </a:r>
            <a:r>
              <a:rPr lang="en-US" baseline="0" dirty="0"/>
              <a:t> of features and w is also a vector. w transpose TIMES x is the inner product between w and x, which gives us a number. </a:t>
            </a:r>
          </a:p>
          <a:p>
            <a:endParaRPr lang="en-US" baseline="0" dirty="0"/>
          </a:p>
          <a:p>
            <a:r>
              <a:rPr lang="en-US" baseline="0" dirty="0"/>
              <a:t>We then pass this number through the sigmoid function. So if w transpose x is big, then the sigmoid output is close to 1, and we have a high posterior probability of y belonging to class label 1.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if w transpose x is very negative, then the sigmoid output is close to 0 and we have a lower posterior probability of y belonging to class label 0.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a:t>
            </a:fld>
            <a:endParaRPr lang="en-US"/>
          </a:p>
        </p:txBody>
      </p:sp>
    </p:spTree>
    <p:extLst>
      <p:ext uri="{BB962C8B-B14F-4D97-AF65-F5344CB8AC3E}">
        <p14:creationId xmlns:p14="http://schemas.microsoft.com/office/powerpoint/2010/main" val="37963795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still compute the first and second derivatives but things are a lot messier.</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120</a:t>
            </a:fld>
            <a:endParaRPr lang="en-US"/>
          </a:p>
        </p:txBody>
      </p:sp>
    </p:spTree>
    <p:extLst>
      <p:ext uri="{BB962C8B-B14F-4D97-AF65-F5344CB8AC3E}">
        <p14:creationId xmlns:p14="http://schemas.microsoft.com/office/powerpoint/2010/main" val="35507742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size</a:t>
            </a:r>
            <a:r>
              <a:rPr lang="en-US" baseline="0" dirty="0"/>
              <a:t> of the Hessian is now order CD by CD, so it can be quite big.</a:t>
            </a:r>
          </a:p>
          <a:p>
            <a:endParaRPr lang="en-US" baseline="0" dirty="0"/>
          </a:p>
          <a:p>
            <a:r>
              <a:rPr lang="en-US" baseline="0" dirty="0"/>
              <a:t>So in that case, the low memory BFGS might work better than </a:t>
            </a:r>
            <a:r>
              <a:rPr lang="en-US" baseline="0" dirty="0" err="1"/>
              <a:t>Newtons’</a:t>
            </a:r>
            <a:r>
              <a:rPr lang="en-US" baseline="0" dirty="0"/>
              <a:t> method.</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121</a:t>
            </a:fld>
            <a:endParaRPr lang="en-US"/>
          </a:p>
        </p:txBody>
      </p:sp>
    </p:spTree>
    <p:extLst>
      <p:ext uri="{BB962C8B-B14F-4D97-AF65-F5344CB8AC3E}">
        <p14:creationId xmlns:p14="http://schemas.microsoft.com/office/powerpoint/2010/main" val="30564209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find more details in Kevin </a:t>
            </a:r>
            <a:r>
              <a:rPr lang="en-US" baseline="0" dirty="0" err="1"/>
              <a:t>Murply</a:t>
            </a:r>
            <a:r>
              <a:rPr lang="en-US" baseline="0" dirty="0"/>
              <a:t> textbook.</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122</a:t>
            </a:fld>
            <a:endParaRPr lang="en-US"/>
          </a:p>
        </p:txBody>
      </p:sp>
    </p:spTree>
    <p:extLst>
      <p:ext uri="{BB962C8B-B14F-4D97-AF65-F5344CB8AC3E}">
        <p14:creationId xmlns:p14="http://schemas.microsoft.com/office/powerpoint/2010/main" val="25441980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conclude this section on logistic</a:t>
            </a:r>
            <a:r>
              <a:rPr lang="en-US" baseline="0" dirty="0"/>
              <a:t> regression, I want to compare the 2-class linear discriminant analysis with logistic regression.</a:t>
            </a:r>
          </a:p>
          <a:p>
            <a:endParaRPr lang="en-US" baseline="0" dirty="0"/>
          </a:p>
          <a:p>
            <a:r>
              <a:rPr lang="en-US" baseline="0" dirty="0"/>
              <a:t>Recall that for 2-class LDA, we can write the probability that class label y is equal to 1 given x and theta to be the sigmoid of w transpose TIMES x MINUS x0.</a:t>
            </a:r>
          </a:p>
          <a:p>
            <a:endParaRPr lang="en-US" baseline="0" dirty="0"/>
          </a:p>
          <a:p>
            <a:r>
              <a:rPr lang="en-US" baseline="0" dirty="0"/>
              <a:t>This expression is of course very similar to logistic regression.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123</a:t>
            </a:fld>
            <a:endParaRPr lang="en-US"/>
          </a:p>
        </p:txBody>
      </p:sp>
    </p:spTree>
    <p:extLst>
      <p:ext uri="{BB962C8B-B14F-4D97-AF65-F5344CB8AC3E}">
        <p14:creationId xmlns:p14="http://schemas.microsoft.com/office/powerpoint/2010/main" val="6190742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introduce to you the first discriminative classifier: logistic regression.</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124</a:t>
            </a:fld>
            <a:endParaRPr lang="en-US"/>
          </a:p>
        </p:txBody>
      </p:sp>
    </p:spTree>
    <p:extLst>
      <p:ext uri="{BB962C8B-B14F-4D97-AF65-F5344CB8AC3E}">
        <p14:creationId xmlns:p14="http://schemas.microsoft.com/office/powerpoint/2010/main" val="267089891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function negative log likelihood cannot be optimized in close form, so I took the chance to introduce certain numerical optimization approaches, including gradient descent</a:t>
            </a:r>
          </a:p>
        </p:txBody>
      </p:sp>
      <p:sp>
        <p:nvSpPr>
          <p:cNvPr id="4" name="Slide Number Placeholder 3"/>
          <p:cNvSpPr>
            <a:spLocks noGrp="1"/>
          </p:cNvSpPr>
          <p:nvPr>
            <p:ph type="sldNum" sz="quarter" idx="10"/>
          </p:nvPr>
        </p:nvSpPr>
        <p:spPr/>
        <p:txBody>
          <a:bodyPr/>
          <a:lstStyle/>
          <a:p>
            <a:fld id="{6C60E219-B6FC-754C-92EE-CBB76981DCE4}" type="slidenum">
              <a:rPr lang="en-US" smtClean="0"/>
              <a:t>125</a:t>
            </a:fld>
            <a:endParaRPr lang="en-US"/>
          </a:p>
        </p:txBody>
      </p:sp>
    </p:spTree>
    <p:extLst>
      <p:ext uri="{BB962C8B-B14F-4D97-AF65-F5344CB8AC3E}">
        <p14:creationId xmlns:p14="http://schemas.microsoft.com/office/powerpoint/2010/main" val="22305713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Newton’s method</a:t>
            </a:r>
          </a:p>
        </p:txBody>
      </p:sp>
      <p:sp>
        <p:nvSpPr>
          <p:cNvPr id="4" name="Slide Number Placeholder 3"/>
          <p:cNvSpPr>
            <a:spLocks noGrp="1"/>
          </p:cNvSpPr>
          <p:nvPr>
            <p:ph type="sldNum" sz="quarter" idx="10"/>
          </p:nvPr>
        </p:nvSpPr>
        <p:spPr/>
        <p:txBody>
          <a:bodyPr/>
          <a:lstStyle/>
          <a:p>
            <a:fld id="{6C60E219-B6FC-754C-92EE-CBB76981DCE4}" type="slidenum">
              <a:rPr lang="en-US" smtClean="0"/>
              <a:t>126</a:t>
            </a:fld>
            <a:endParaRPr lang="en-US"/>
          </a:p>
        </p:txBody>
      </p:sp>
    </p:spTree>
    <p:extLst>
      <p:ext uri="{BB962C8B-B14F-4D97-AF65-F5344CB8AC3E}">
        <p14:creationId xmlns:p14="http://schemas.microsoft.com/office/powerpoint/2010/main" val="11886227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explained that if the Hessian is positive definite everywhere, this would imply the cost function is convex, which implies that it has a unique global minimum and every local minimum is a global minimum.</a:t>
            </a:r>
          </a:p>
        </p:txBody>
      </p:sp>
      <p:sp>
        <p:nvSpPr>
          <p:cNvPr id="4" name="Slide Number Placeholder 3"/>
          <p:cNvSpPr>
            <a:spLocks noGrp="1"/>
          </p:cNvSpPr>
          <p:nvPr>
            <p:ph type="sldNum" sz="quarter" idx="10"/>
          </p:nvPr>
        </p:nvSpPr>
        <p:spPr/>
        <p:txBody>
          <a:bodyPr/>
          <a:lstStyle/>
          <a:p>
            <a:fld id="{6C60E219-B6FC-754C-92EE-CBB76981DCE4}" type="slidenum">
              <a:rPr lang="en-US" smtClean="0"/>
              <a:t>127</a:t>
            </a:fld>
            <a:endParaRPr lang="en-US"/>
          </a:p>
        </p:txBody>
      </p:sp>
    </p:spTree>
    <p:extLst>
      <p:ext uri="{BB962C8B-B14F-4D97-AF65-F5344CB8AC3E}">
        <p14:creationId xmlns:p14="http://schemas.microsoft.com/office/powerpoint/2010/main" val="20934954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logistic regression, the cost function Negative Log Likelihood is convex, so we can optimize with Newton’s method</a:t>
            </a:r>
          </a:p>
        </p:txBody>
      </p:sp>
      <p:sp>
        <p:nvSpPr>
          <p:cNvPr id="4" name="Slide Number Placeholder 3"/>
          <p:cNvSpPr>
            <a:spLocks noGrp="1"/>
          </p:cNvSpPr>
          <p:nvPr>
            <p:ph type="sldNum" sz="quarter" idx="10"/>
          </p:nvPr>
        </p:nvSpPr>
        <p:spPr/>
        <p:txBody>
          <a:bodyPr/>
          <a:lstStyle/>
          <a:p>
            <a:fld id="{6C60E219-B6FC-754C-92EE-CBB76981DCE4}" type="slidenum">
              <a:rPr lang="en-US" smtClean="0"/>
              <a:t>128</a:t>
            </a:fld>
            <a:endParaRPr lang="en-US"/>
          </a:p>
        </p:txBody>
      </p:sp>
    </p:spTree>
    <p:extLst>
      <p:ext uri="{BB962C8B-B14F-4D97-AF65-F5344CB8AC3E}">
        <p14:creationId xmlns:p14="http://schemas.microsoft.com/office/powerpoint/2010/main" val="3832129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However, we first have to include a bias term and l2 regularization.</a:t>
            </a:r>
          </a:p>
        </p:txBody>
      </p:sp>
      <p:sp>
        <p:nvSpPr>
          <p:cNvPr id="4" name="Slide Number Placeholder 3"/>
          <p:cNvSpPr>
            <a:spLocks noGrp="1"/>
          </p:cNvSpPr>
          <p:nvPr>
            <p:ph type="sldNum" sz="quarter" idx="10"/>
          </p:nvPr>
        </p:nvSpPr>
        <p:spPr/>
        <p:txBody>
          <a:bodyPr/>
          <a:lstStyle/>
          <a:p>
            <a:fld id="{6C60E219-B6FC-754C-92EE-CBB76981DCE4}" type="slidenum">
              <a:rPr lang="en-US" smtClean="0"/>
              <a:t>129</a:t>
            </a:fld>
            <a:endParaRPr lang="en-US"/>
          </a:p>
        </p:txBody>
      </p:sp>
    </p:spTree>
    <p:extLst>
      <p:ext uri="{BB962C8B-B14F-4D97-AF65-F5344CB8AC3E}">
        <p14:creationId xmlns:p14="http://schemas.microsoft.com/office/powerpoint/2010/main" val="4246575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advantages to logistic regression. </a:t>
            </a:r>
          </a:p>
          <a:p>
            <a:endParaRPr lang="en-US" baseline="0" dirty="0"/>
          </a:p>
          <a:p>
            <a:r>
              <a:rPr lang="en-US" baseline="0" dirty="0"/>
              <a:t>First of all, it is easy to train. I will discuss the training process later in the class.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a:t>
            </a:fld>
            <a:endParaRPr lang="en-US"/>
          </a:p>
        </p:txBody>
      </p:sp>
    </p:spTree>
    <p:extLst>
      <p:ext uri="{BB962C8B-B14F-4D97-AF65-F5344CB8AC3E}">
        <p14:creationId xmlns:p14="http://schemas.microsoft.com/office/powerpoint/2010/main" val="49515346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130</a:t>
            </a:fld>
            <a:endParaRPr lang="en-US"/>
          </a:p>
        </p:txBody>
      </p:sp>
    </p:spTree>
    <p:extLst>
      <p:ext uri="{BB962C8B-B14F-4D97-AF65-F5344CB8AC3E}">
        <p14:creationId xmlns:p14="http://schemas.microsoft.com/office/powerpoint/2010/main" val="3622831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easy</a:t>
            </a:r>
            <a:r>
              <a:rPr lang="en-US" baseline="0" dirty="0"/>
              <a:t> to interpret. </a:t>
            </a:r>
          </a:p>
          <a:p>
            <a:endParaRPr lang="en-US" baseline="0" dirty="0"/>
          </a:p>
          <a:p>
            <a:r>
              <a:rPr lang="en-US" baseline="0" dirty="0"/>
              <a:t>As I have said before, the posterior probability that the class label y is equal to 1, given the features x is EQUAL to 1 over 1 + e to the negative w transpose x. </a:t>
            </a:r>
          </a:p>
          <a:p>
            <a:endParaRPr lang="en-US" baseline="0" dirty="0"/>
          </a:p>
          <a:p>
            <a:r>
              <a:rPr lang="en-US" baseline="0" dirty="0"/>
              <a:t>Note that I have suppressed the dependence on w on the left hand side to simplify the notation.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a:t>
            </a:fld>
            <a:endParaRPr lang="en-US"/>
          </a:p>
        </p:txBody>
      </p:sp>
    </p:spTree>
    <p:extLst>
      <p:ext uri="{BB962C8B-B14F-4D97-AF65-F5344CB8AC3E}">
        <p14:creationId xmlns:p14="http://schemas.microsoft.com/office/powerpoint/2010/main" val="785534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posterior probability that the class label y is equal to 0, given the features x is EQUAL to 1 MINUS the posterior probability that the class label is equal to 1.</a:t>
            </a:r>
          </a:p>
          <a:p>
            <a:endParaRPr lang="en-US" baseline="0" dirty="0"/>
          </a:p>
          <a:p>
            <a:r>
              <a:rPr lang="en-US" baseline="0" dirty="0"/>
              <a:t>So 1 MINUS the expression on top.</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15</a:t>
            </a:fld>
            <a:endParaRPr lang="en-US"/>
          </a:p>
        </p:txBody>
      </p:sp>
    </p:spTree>
    <p:extLst>
      <p:ext uri="{BB962C8B-B14F-4D97-AF65-F5344CB8AC3E}">
        <p14:creationId xmlns:p14="http://schemas.microsoft.com/office/powerpoint/2010/main" val="3596974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we can simplify to become 1 over 1 + e to the POSITIVE w transpose x.</a:t>
            </a:r>
          </a:p>
          <a:p>
            <a:endParaRPr lang="en-US" baseline="0" dirty="0"/>
          </a:p>
          <a:p>
            <a:r>
              <a:rPr lang="en-US" baseline="0" dirty="0"/>
              <a:t>So notice that for y equal to 1, we have e to the negative w transpose x. </a:t>
            </a:r>
          </a:p>
          <a:p>
            <a:endParaRPr lang="en-US" baseline="0" dirty="0"/>
          </a:p>
          <a:p>
            <a:r>
              <a:rPr lang="en-US" baseline="0" dirty="0"/>
              <a:t>For y equal to 0 we have e to the POSITIVE w transpose x. </a:t>
            </a:r>
          </a:p>
        </p:txBody>
      </p:sp>
      <p:sp>
        <p:nvSpPr>
          <p:cNvPr id="4" name="Slide Number Placeholder 3"/>
          <p:cNvSpPr>
            <a:spLocks noGrp="1"/>
          </p:cNvSpPr>
          <p:nvPr>
            <p:ph type="sldNum" sz="quarter" idx="10"/>
          </p:nvPr>
        </p:nvSpPr>
        <p:spPr/>
        <p:txBody>
          <a:bodyPr/>
          <a:lstStyle/>
          <a:p>
            <a:fld id="{6C60E219-B6FC-754C-92EE-CBB76981DCE4}" type="slidenum">
              <a:rPr lang="en-US" smtClean="0"/>
              <a:t>16</a:t>
            </a:fld>
            <a:endParaRPr lang="en-US"/>
          </a:p>
        </p:txBody>
      </p:sp>
    </p:spTree>
    <p:extLst>
      <p:ext uri="{BB962C8B-B14F-4D97-AF65-F5344CB8AC3E}">
        <p14:creationId xmlns:p14="http://schemas.microsoft.com/office/powerpoint/2010/main" val="3596974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the log</a:t>
            </a:r>
            <a:r>
              <a:rPr lang="en-US" baseline="0" dirty="0"/>
              <a:t> of the </a:t>
            </a:r>
            <a:r>
              <a:rPr lang="en-US" dirty="0"/>
              <a:t>ratio of the two</a:t>
            </a:r>
            <a:r>
              <a:rPr lang="en-US" baseline="0" dirty="0"/>
              <a:t> probabilities: so log of the posterior probability that y is equal to 1 DIVIDED by the posterior probability that y is equal to 0, then we get w transpose x.</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a:t>
            </a:fld>
            <a:endParaRPr lang="en-US"/>
          </a:p>
        </p:txBody>
      </p:sp>
    </p:spTree>
    <p:extLst>
      <p:ext uri="{BB962C8B-B14F-4D97-AF65-F5344CB8AC3E}">
        <p14:creationId xmlns:p14="http://schemas.microsoft.com/office/powerpoint/2010/main" val="2864954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ratio is called log odds.</a:t>
            </a:r>
          </a:p>
        </p:txBody>
      </p:sp>
      <p:sp>
        <p:nvSpPr>
          <p:cNvPr id="4" name="Slide Number Placeholder 3"/>
          <p:cNvSpPr>
            <a:spLocks noGrp="1"/>
          </p:cNvSpPr>
          <p:nvPr>
            <p:ph type="sldNum" sz="quarter" idx="10"/>
          </p:nvPr>
        </p:nvSpPr>
        <p:spPr/>
        <p:txBody>
          <a:bodyPr/>
          <a:lstStyle/>
          <a:p>
            <a:fld id="{6C60E219-B6FC-754C-92EE-CBB76981DCE4}" type="slidenum">
              <a:rPr lang="en-US" smtClean="0"/>
              <a:t>18</a:t>
            </a:fld>
            <a:endParaRPr lang="en-US"/>
          </a:p>
        </p:txBody>
      </p:sp>
    </p:spTree>
    <p:extLst>
      <p:ext uri="{BB962C8B-B14F-4D97-AF65-F5344CB8AC3E}">
        <p14:creationId xmlns:p14="http://schemas.microsoft.com/office/powerpoint/2010/main" val="2864954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suppose</a:t>
            </a:r>
            <a:r>
              <a:rPr lang="en-US" baseline="0" dirty="0"/>
              <a:t> we want to predict cancer, so y = 1 implies cancer. y = 0 implies no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Suppose we have two features. So x(1) is the number of cigarettes smoked per day and x(2) is minutes of exercise per week.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Suppose we estimate from our training data that w is equal to 1.3 and -1.1. </a:t>
            </a:r>
          </a:p>
        </p:txBody>
      </p:sp>
      <p:sp>
        <p:nvSpPr>
          <p:cNvPr id="4" name="Slide Number Placeholder 3"/>
          <p:cNvSpPr>
            <a:spLocks noGrp="1"/>
          </p:cNvSpPr>
          <p:nvPr>
            <p:ph type="sldNum" sz="quarter" idx="10"/>
          </p:nvPr>
        </p:nvSpPr>
        <p:spPr/>
        <p:txBody>
          <a:bodyPr/>
          <a:lstStyle/>
          <a:p>
            <a:fld id="{6C60E219-B6FC-754C-92EE-CBB76981DCE4}" type="slidenum">
              <a:rPr lang="en-US" smtClean="0"/>
              <a:t>19</a:t>
            </a:fld>
            <a:endParaRPr lang="en-US"/>
          </a:p>
        </p:txBody>
      </p:sp>
    </p:spTree>
    <p:extLst>
      <p:ext uri="{BB962C8B-B14F-4D97-AF65-F5344CB8AC3E}">
        <p14:creationId xmlns:p14="http://schemas.microsoft.com/office/powerpoint/2010/main" val="355301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a:t>
            </a:r>
            <a:r>
              <a:rPr lang="en-US" baseline="0" dirty="0"/>
              <a:t>discussed how to perform ML, MAP and posterior predictive distribution for univariate gaussian.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a:t>
            </a:fld>
            <a:endParaRPr lang="en-US"/>
          </a:p>
        </p:txBody>
      </p:sp>
    </p:spTree>
    <p:extLst>
      <p:ext uri="{BB962C8B-B14F-4D97-AF65-F5344CB8AC3E}">
        <p14:creationId xmlns:p14="http://schemas.microsoft.com/office/powerpoint/2010/main" val="3580359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Then we can interpret</a:t>
            </a:r>
            <a:r>
              <a:rPr lang="en-US" baseline="0" dirty="0"/>
              <a:t> this as for every extra cigarette we smoke, cancer risk increases by e to the power of 1.3.</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Similarly, for every extra minute of exercise, cancer risk decreases by e to the power of -1.1</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far so good?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20</a:t>
            </a:fld>
            <a:endParaRPr lang="en-US"/>
          </a:p>
        </p:txBody>
      </p:sp>
    </p:spTree>
    <p:extLst>
      <p:ext uri="{BB962C8B-B14F-4D97-AF65-F5344CB8AC3E}">
        <p14:creationId xmlns:p14="http://schemas.microsoft.com/office/powerpoint/2010/main" val="3553013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a:t>
            </a:r>
            <a:r>
              <a:rPr lang="en-US" baseline="0" dirty="0"/>
              <a:t> easy to extend logistic regression to multiple classes. We won’t cover this in class, but you can find it in the hidden slides.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21</a:t>
            </a:fld>
            <a:endParaRPr lang="en-US"/>
          </a:p>
        </p:txBody>
      </p:sp>
    </p:spTree>
    <p:extLst>
      <p:ext uri="{BB962C8B-B14F-4D97-AF65-F5344CB8AC3E}">
        <p14:creationId xmlns:p14="http://schemas.microsoft.com/office/powerpoint/2010/main" val="1420184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make it nonlinear using kernels.</a:t>
            </a:r>
            <a:r>
              <a:rPr lang="en-US" baseline="0" dirty="0"/>
              <a:t> This is not something we will cover in our class.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22</a:t>
            </a:fld>
            <a:endParaRPr lang="en-US"/>
          </a:p>
        </p:txBody>
      </p:sp>
    </p:spTree>
    <p:extLst>
      <p:ext uri="{BB962C8B-B14F-4D97-AF65-F5344CB8AC3E}">
        <p14:creationId xmlns:p14="http://schemas.microsoft.com/office/powerpoint/2010/main" val="829709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23</a:t>
            </a:fld>
            <a:endParaRPr lang="en-US"/>
          </a:p>
        </p:txBody>
      </p:sp>
    </p:spTree>
    <p:extLst>
      <p:ext uri="{BB962C8B-B14F-4D97-AF65-F5344CB8AC3E}">
        <p14:creationId xmlns:p14="http://schemas.microsoft.com/office/powerpoint/2010/main" val="2948695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figure</a:t>
            </a:r>
            <a:r>
              <a:rPr lang="en-US" baseline="0" dirty="0"/>
              <a:t> out how to train the logistic regression model.</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24</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training dataset D, consisting of features x1 to </a:t>
            </a:r>
            <a:r>
              <a:rPr lang="en-US" dirty="0" err="1"/>
              <a:t>xN</a:t>
            </a:r>
            <a:r>
              <a:rPr lang="en-US" dirty="0"/>
              <a:t> and class labels y1 to </a:t>
            </a:r>
            <a:r>
              <a:rPr lang="en-US" dirty="0" err="1"/>
              <a:t>yN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25</a:t>
            </a:fld>
            <a:endParaRPr lang="en-US"/>
          </a:p>
        </p:txBody>
      </p:sp>
    </p:spTree>
    <p:extLst>
      <p:ext uri="{BB962C8B-B14F-4D97-AF65-F5344CB8AC3E}">
        <p14:creationId xmlns:p14="http://schemas.microsoft.com/office/powerpoint/2010/main" val="620436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specified the discriminative model p of class label y GIVEN feature x and parameters w.</a:t>
            </a:r>
          </a:p>
        </p:txBody>
      </p:sp>
      <p:sp>
        <p:nvSpPr>
          <p:cNvPr id="4" name="Slide Number Placeholder 3"/>
          <p:cNvSpPr>
            <a:spLocks noGrp="1"/>
          </p:cNvSpPr>
          <p:nvPr>
            <p:ph type="sldNum" sz="quarter" idx="10"/>
          </p:nvPr>
        </p:nvSpPr>
        <p:spPr/>
        <p:txBody>
          <a:bodyPr/>
          <a:lstStyle/>
          <a:p>
            <a:fld id="{6C60E219-B6FC-754C-92EE-CBB76981DCE4}" type="slidenum">
              <a:rPr lang="en-US" smtClean="0"/>
              <a:t>26</a:t>
            </a:fld>
            <a:endParaRPr lang="en-US"/>
          </a:p>
        </p:txBody>
      </p:sp>
    </p:spTree>
    <p:extLst>
      <p:ext uri="{BB962C8B-B14F-4D97-AF65-F5344CB8AC3E}">
        <p14:creationId xmlns:p14="http://schemas.microsoft.com/office/powerpoint/2010/main" val="2485652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estimate w by optimizing the posterior p of all class labels y1 to </a:t>
            </a:r>
            <a:r>
              <a:rPr lang="en-US" dirty="0" err="1"/>
              <a:t>yN</a:t>
            </a:r>
            <a:r>
              <a:rPr lang="en-US" dirty="0"/>
              <a:t> GIVEN the features of all data samples x1 to </a:t>
            </a:r>
            <a:r>
              <a:rPr lang="en-US" dirty="0" err="1"/>
              <a:t>xN</a:t>
            </a:r>
            <a:r>
              <a:rPr lang="en-US" dirty="0"/>
              <a:t> and the parameters w.</a:t>
            </a:r>
          </a:p>
        </p:txBody>
      </p:sp>
      <p:sp>
        <p:nvSpPr>
          <p:cNvPr id="4" name="Slide Number Placeholder 3"/>
          <p:cNvSpPr>
            <a:spLocks noGrp="1"/>
          </p:cNvSpPr>
          <p:nvPr>
            <p:ph type="sldNum" sz="quarter" idx="10"/>
          </p:nvPr>
        </p:nvSpPr>
        <p:spPr/>
        <p:txBody>
          <a:bodyPr/>
          <a:lstStyle/>
          <a:p>
            <a:fld id="{6C60E219-B6FC-754C-92EE-CBB76981DCE4}" type="slidenum">
              <a:rPr lang="en-US" smtClean="0"/>
              <a:t>27</a:t>
            </a:fld>
            <a:endParaRPr lang="en-US"/>
          </a:p>
        </p:txBody>
      </p:sp>
    </p:spTree>
    <p:extLst>
      <p:ext uri="{BB962C8B-B14F-4D97-AF65-F5344CB8AC3E}">
        <p14:creationId xmlns:p14="http://schemas.microsoft.com/office/powerpoint/2010/main" val="3446068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optimization is different from last week when we talk about naïve Bayes.</a:t>
            </a:r>
          </a:p>
          <a:p>
            <a:endParaRPr lang="en-US" dirty="0"/>
          </a:p>
          <a:p>
            <a:r>
              <a:rPr lang="en-US" dirty="0"/>
              <a:t>In </a:t>
            </a:r>
            <a:r>
              <a:rPr lang="en-US" dirty="0" err="1"/>
              <a:t>naives</a:t>
            </a:r>
            <a:r>
              <a:rPr lang="en-US" dirty="0"/>
              <a:t> </a:t>
            </a:r>
            <a:r>
              <a:rPr lang="en-US" dirty="0" err="1"/>
              <a:t>bayes</a:t>
            </a:r>
            <a:r>
              <a:rPr lang="en-US" dirty="0"/>
              <a:t>, we optimize the joint distribution of p of x1 to </a:t>
            </a:r>
            <a:r>
              <a:rPr lang="en-US" dirty="0" err="1"/>
              <a:t>xN</a:t>
            </a:r>
            <a:r>
              <a:rPr lang="en-US" dirty="0"/>
              <a:t> and y1 to </a:t>
            </a:r>
            <a:r>
              <a:rPr lang="en-US" dirty="0" err="1"/>
              <a:t>yN</a:t>
            </a:r>
            <a:r>
              <a:rPr lang="en-US" dirty="0"/>
              <a:t> GIVEN theta OR p of theta GIVEN x1 to </a:t>
            </a:r>
            <a:r>
              <a:rPr lang="en-US" dirty="0" err="1"/>
              <a:t>xN</a:t>
            </a:r>
            <a:r>
              <a:rPr lang="en-US" dirty="0"/>
              <a:t>, y1 to </a:t>
            </a:r>
            <a:r>
              <a:rPr lang="en-US" dirty="0" err="1"/>
              <a:t>yN</a:t>
            </a:r>
            <a:r>
              <a:rPr lang="en-US" dirty="0"/>
              <a:t>.</a:t>
            </a:r>
          </a:p>
          <a:p>
            <a:endParaRPr lang="en-US" dirty="0"/>
          </a:p>
          <a:p>
            <a:r>
              <a:rPr lang="en-US" dirty="0"/>
              <a:t>We cannot do this here because in the discriminative approach, we don’t actually model the joint distribution.</a:t>
            </a:r>
          </a:p>
        </p:txBody>
      </p:sp>
      <p:sp>
        <p:nvSpPr>
          <p:cNvPr id="4" name="Slide Number Placeholder 3"/>
          <p:cNvSpPr>
            <a:spLocks noGrp="1"/>
          </p:cNvSpPr>
          <p:nvPr>
            <p:ph type="sldNum" sz="quarter" idx="10"/>
          </p:nvPr>
        </p:nvSpPr>
        <p:spPr/>
        <p:txBody>
          <a:bodyPr/>
          <a:lstStyle/>
          <a:p>
            <a:fld id="{6C60E219-B6FC-754C-92EE-CBB76981DCE4}" type="slidenum">
              <a:rPr lang="en-US" smtClean="0"/>
              <a:t>28</a:t>
            </a:fld>
            <a:endParaRPr lang="en-US"/>
          </a:p>
        </p:txBody>
      </p:sp>
    </p:spTree>
    <p:extLst>
      <p:ext uri="{BB962C8B-B14F-4D97-AF65-F5344CB8AC3E}">
        <p14:creationId xmlns:p14="http://schemas.microsoft.com/office/powerpoint/2010/main" val="1697063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estimated w hat. </a:t>
            </a:r>
          </a:p>
          <a:p>
            <a:endParaRPr lang="en-US" dirty="0"/>
          </a:p>
          <a:p>
            <a:r>
              <a:rPr lang="en-US" dirty="0"/>
              <a:t>Given a new test data x tilde, we can plug w hat into the posterior p of y tilde equal to class c GIVEN x tilde and w hat</a:t>
            </a:r>
          </a:p>
          <a:p>
            <a:endParaRPr lang="en-US" dirty="0"/>
          </a:p>
          <a:p>
            <a:r>
              <a:rPr lang="en-US" dirty="0"/>
              <a:t>We evaluate this for different class c and we pick the class c with the highest posterior </a:t>
            </a:r>
            <a:r>
              <a:rPr lang="en-US" dirty="0" err="1"/>
              <a:t>probabilty</a:t>
            </a:r>
            <a:r>
              <a:rPr lang="en-US" dirty="0"/>
              <a:t> </a:t>
            </a:r>
          </a:p>
        </p:txBody>
      </p:sp>
      <p:sp>
        <p:nvSpPr>
          <p:cNvPr id="4" name="Slide Number Placeholder 3"/>
          <p:cNvSpPr>
            <a:spLocks noGrp="1"/>
          </p:cNvSpPr>
          <p:nvPr>
            <p:ph type="sldNum" sz="quarter" idx="10"/>
          </p:nvPr>
        </p:nvSpPr>
        <p:spPr/>
        <p:txBody>
          <a:bodyPr/>
          <a:lstStyle/>
          <a:p>
            <a:fld id="{6C60E219-B6FC-754C-92EE-CBB76981DCE4}" type="slidenum">
              <a:rPr lang="en-US" smtClean="0"/>
              <a:t>29</a:t>
            </a:fld>
            <a:endParaRPr lang="en-US"/>
          </a:p>
        </p:txBody>
      </p:sp>
    </p:spTree>
    <p:extLst>
      <p:ext uri="{BB962C8B-B14F-4D97-AF65-F5344CB8AC3E}">
        <p14:creationId xmlns:p14="http://schemas.microsoft.com/office/powerpoint/2010/main" val="1165577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talk about our first generative classifier: Naïve Bayes.</a:t>
            </a:r>
          </a:p>
          <a:p>
            <a:endParaRPr lang="en-US" dirty="0"/>
          </a:p>
          <a:p>
            <a:r>
              <a:rPr lang="en-US" dirty="0"/>
              <a:t>Where we assume that the features x are independent conditioned on knowing the class labels y.</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a:t>
            </a:fld>
            <a:endParaRPr lang="en-US"/>
          </a:p>
        </p:txBody>
      </p:sp>
    </p:spTree>
    <p:extLst>
      <p:ext uri="{BB962C8B-B14F-4D97-AF65-F5344CB8AC3E}">
        <p14:creationId xmlns:p14="http://schemas.microsoft.com/office/powerpoint/2010/main" val="422840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equation is from the previous slide. </a:t>
            </a:r>
          </a:p>
          <a:p>
            <a:endParaRPr lang="en-US" dirty="0"/>
          </a:p>
          <a:p>
            <a:r>
              <a:rPr lang="en-US" dirty="0"/>
              <a:t>We want to find w hat that maximizes the posterior distribution p of all class labels y1 to </a:t>
            </a:r>
            <a:r>
              <a:rPr lang="en-US" dirty="0" err="1"/>
              <a:t>yN</a:t>
            </a:r>
            <a:r>
              <a:rPr lang="en-US" dirty="0"/>
              <a:t> GIVEN the features of all data samples x1 to </a:t>
            </a:r>
            <a:r>
              <a:rPr lang="en-US" dirty="0" err="1"/>
              <a:t>xN</a:t>
            </a:r>
            <a:r>
              <a:rPr lang="en-US" dirty="0"/>
              <a:t> and the parameters w.</a:t>
            </a:r>
          </a:p>
        </p:txBody>
      </p:sp>
      <p:sp>
        <p:nvSpPr>
          <p:cNvPr id="4" name="Slide Number Placeholder 3"/>
          <p:cNvSpPr>
            <a:spLocks noGrp="1"/>
          </p:cNvSpPr>
          <p:nvPr>
            <p:ph type="sldNum" sz="quarter" idx="10"/>
          </p:nvPr>
        </p:nvSpPr>
        <p:spPr/>
        <p:txBody>
          <a:bodyPr/>
          <a:lstStyle/>
          <a:p>
            <a:fld id="{6C60E219-B6FC-754C-92EE-CBB76981DCE4}" type="slidenum">
              <a:rPr lang="en-US" smtClean="0"/>
              <a:t>30</a:t>
            </a:fld>
            <a:endParaRPr lang="en-US"/>
          </a:p>
        </p:txBody>
      </p:sp>
    </p:spTree>
    <p:extLst>
      <p:ext uri="{BB962C8B-B14F-4D97-AF65-F5344CB8AC3E}">
        <p14:creationId xmlns:p14="http://schemas.microsoft.com/office/powerpoint/2010/main" val="106898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is monotonic so we can apply log and not change the location of the maximum.</a:t>
            </a:r>
          </a:p>
        </p:txBody>
      </p:sp>
      <p:sp>
        <p:nvSpPr>
          <p:cNvPr id="4" name="Slide Number Placeholder 3"/>
          <p:cNvSpPr>
            <a:spLocks noGrp="1"/>
          </p:cNvSpPr>
          <p:nvPr>
            <p:ph type="sldNum" sz="quarter" idx="10"/>
          </p:nvPr>
        </p:nvSpPr>
        <p:spPr/>
        <p:txBody>
          <a:bodyPr/>
          <a:lstStyle/>
          <a:p>
            <a:fld id="{6C60E219-B6FC-754C-92EE-CBB76981DCE4}" type="slidenum">
              <a:rPr lang="en-US" smtClean="0"/>
              <a:t>31</a:t>
            </a:fld>
            <a:endParaRPr lang="en-US"/>
          </a:p>
        </p:txBody>
      </p:sp>
    </p:spTree>
    <p:extLst>
      <p:ext uri="{BB962C8B-B14F-4D97-AF65-F5344CB8AC3E}">
        <p14:creationId xmlns:p14="http://schemas.microsoft.com/office/powerpoint/2010/main" val="3984077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training samples xi, </a:t>
            </a:r>
            <a:r>
              <a:rPr lang="en-US" dirty="0" err="1"/>
              <a:t>yi</a:t>
            </a:r>
            <a:r>
              <a:rPr lang="en-US" dirty="0"/>
              <a:t> are independent, so p of y1 to </a:t>
            </a:r>
            <a:r>
              <a:rPr lang="en-US" dirty="0" err="1"/>
              <a:t>yN</a:t>
            </a:r>
            <a:r>
              <a:rPr lang="en-US" dirty="0"/>
              <a:t> given x1 to </a:t>
            </a:r>
            <a:r>
              <a:rPr lang="en-US" dirty="0" err="1"/>
              <a:t>xN</a:t>
            </a:r>
            <a:r>
              <a:rPr lang="en-US" dirty="0"/>
              <a:t> and w becomes product from I = 1 to N p of </a:t>
            </a:r>
            <a:r>
              <a:rPr lang="en-US" dirty="0" err="1"/>
              <a:t>yi</a:t>
            </a:r>
            <a:r>
              <a:rPr lang="en-US" dirty="0"/>
              <a:t> GIVEN xi and w.</a:t>
            </a:r>
          </a:p>
        </p:txBody>
      </p:sp>
      <p:sp>
        <p:nvSpPr>
          <p:cNvPr id="4" name="Slide Number Placeholder 3"/>
          <p:cNvSpPr>
            <a:spLocks noGrp="1"/>
          </p:cNvSpPr>
          <p:nvPr>
            <p:ph type="sldNum" sz="quarter" idx="10"/>
          </p:nvPr>
        </p:nvSpPr>
        <p:spPr/>
        <p:txBody>
          <a:bodyPr/>
          <a:lstStyle/>
          <a:p>
            <a:fld id="{6C60E219-B6FC-754C-92EE-CBB76981DCE4}" type="slidenum">
              <a:rPr lang="en-US" smtClean="0"/>
              <a:t>32</a:t>
            </a:fld>
            <a:endParaRPr lang="en-US"/>
          </a:p>
        </p:txBody>
      </p:sp>
    </p:spTree>
    <p:extLst>
      <p:ext uri="{BB962C8B-B14F-4D97-AF65-F5344CB8AC3E}">
        <p14:creationId xmlns:p14="http://schemas.microsoft.com/office/powerpoint/2010/main" val="3126620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log of a TIMES b is equal to log of a + log of b, then the product INSIDE the log becomes the sum OUTSIDE the log.</a:t>
            </a:r>
          </a:p>
        </p:txBody>
      </p:sp>
      <p:sp>
        <p:nvSpPr>
          <p:cNvPr id="4" name="Slide Number Placeholder 3"/>
          <p:cNvSpPr>
            <a:spLocks noGrp="1"/>
          </p:cNvSpPr>
          <p:nvPr>
            <p:ph type="sldNum" sz="quarter" idx="10"/>
          </p:nvPr>
        </p:nvSpPr>
        <p:spPr/>
        <p:txBody>
          <a:bodyPr/>
          <a:lstStyle/>
          <a:p>
            <a:fld id="{6C60E219-B6FC-754C-92EE-CBB76981DCE4}" type="slidenum">
              <a:rPr lang="en-US" smtClean="0"/>
              <a:t>33</a:t>
            </a:fld>
            <a:endParaRPr lang="en-US"/>
          </a:p>
        </p:txBody>
      </p:sp>
    </p:spTree>
    <p:extLst>
      <p:ext uri="{BB962C8B-B14F-4D97-AF65-F5344CB8AC3E}">
        <p14:creationId xmlns:p14="http://schemas.microsoft.com/office/powerpoint/2010/main" val="421483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flip the sign of the objective function. So now instead of maximizing, we are minimizing.</a:t>
            </a:r>
          </a:p>
        </p:txBody>
      </p:sp>
      <p:sp>
        <p:nvSpPr>
          <p:cNvPr id="4" name="Slide Number Placeholder 3"/>
          <p:cNvSpPr>
            <a:spLocks noGrp="1"/>
          </p:cNvSpPr>
          <p:nvPr>
            <p:ph type="sldNum" sz="quarter" idx="10"/>
          </p:nvPr>
        </p:nvSpPr>
        <p:spPr/>
        <p:txBody>
          <a:bodyPr/>
          <a:lstStyle/>
          <a:p>
            <a:fld id="{6C60E219-B6FC-754C-92EE-CBB76981DCE4}" type="slidenum">
              <a:rPr lang="en-US" smtClean="0"/>
              <a:t>34</a:t>
            </a:fld>
            <a:endParaRPr lang="en-US"/>
          </a:p>
        </p:txBody>
      </p:sp>
    </p:spTree>
    <p:extLst>
      <p:ext uri="{BB962C8B-B14F-4D97-AF65-F5344CB8AC3E}">
        <p14:creationId xmlns:p14="http://schemas.microsoft.com/office/powerpoint/2010/main" val="3093988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call this final expression negative log likelihood or NLL.</a:t>
            </a:r>
          </a:p>
          <a:p>
            <a:endParaRPr lang="en-US" dirty="0"/>
          </a:p>
          <a:p>
            <a:r>
              <a:rPr lang="en-US" dirty="0"/>
              <a:t>This is no real advantage to minimizing versus maximizing, but I am following the book’s convention.</a:t>
            </a:r>
          </a:p>
        </p:txBody>
      </p:sp>
      <p:sp>
        <p:nvSpPr>
          <p:cNvPr id="4" name="Slide Number Placeholder 3"/>
          <p:cNvSpPr>
            <a:spLocks noGrp="1"/>
          </p:cNvSpPr>
          <p:nvPr>
            <p:ph type="sldNum" sz="quarter" idx="10"/>
          </p:nvPr>
        </p:nvSpPr>
        <p:spPr/>
        <p:txBody>
          <a:bodyPr/>
          <a:lstStyle/>
          <a:p>
            <a:fld id="{6C60E219-B6FC-754C-92EE-CBB76981DCE4}" type="slidenum">
              <a:rPr lang="en-US" smtClean="0"/>
              <a:t>35</a:t>
            </a:fld>
            <a:endParaRPr lang="en-US"/>
          </a:p>
        </p:txBody>
      </p:sp>
    </p:spTree>
    <p:extLst>
      <p:ext uri="{BB962C8B-B14F-4D97-AF65-F5344CB8AC3E}">
        <p14:creationId xmlns:p14="http://schemas.microsoft.com/office/powerpoint/2010/main" val="385854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previous slides, we know that the posterior probability that y is equal to 1 is 1 over 1 + e to the NEGATIVE w transpose x</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posterior probability that y is equal to 0 is 1 – the probability that y is equal to 1</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36</a:t>
            </a:fld>
            <a:endParaRPr lang="en-US"/>
          </a:p>
        </p:txBody>
      </p:sp>
    </p:spTree>
    <p:extLst>
      <p:ext uri="{BB962C8B-B14F-4D97-AF65-F5344CB8AC3E}">
        <p14:creationId xmlns:p14="http://schemas.microsoft.com/office/powerpoint/2010/main" val="3710195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can take the log.</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37</a:t>
            </a:fld>
            <a:endParaRPr lang="en-US"/>
          </a:p>
        </p:txBody>
      </p:sp>
    </p:spTree>
    <p:extLst>
      <p:ext uri="{BB962C8B-B14F-4D97-AF65-F5344CB8AC3E}">
        <p14:creationId xmlns:p14="http://schemas.microsoft.com/office/powerpoint/2010/main" val="2930104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mu is </a:t>
            </a:r>
            <a:r>
              <a:rPr lang="en-US" baseline="0" dirty="0"/>
              <a:t>posterior probability that y belongs to class 1, which is equal to 1 over 1 + e to the power –w transpose x. Therefore the top expression is log of mu.</a:t>
            </a:r>
          </a:p>
          <a:p>
            <a:endParaRPr lang="en-US" dirty="0"/>
          </a:p>
          <a:p>
            <a:r>
              <a:rPr lang="en-US" baseline="0" dirty="0"/>
              <a:t>And the bottom expression becomes log of 1 MINUS mu.</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38</a:t>
            </a:fld>
            <a:endParaRPr lang="en-US"/>
          </a:p>
        </p:txBody>
      </p:sp>
    </p:spTree>
    <p:extLst>
      <p:ext uri="{BB962C8B-B14F-4D97-AF65-F5344CB8AC3E}">
        <p14:creationId xmlns:p14="http://schemas.microsoft.com/office/powerpoint/2010/main" val="2659284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negative log likelihood that we took from the previous slide.</a:t>
            </a:r>
          </a:p>
          <a:p>
            <a:endParaRPr lang="en-US" dirty="0"/>
          </a:p>
          <a:p>
            <a:r>
              <a:rPr lang="en-US" dirty="0"/>
              <a:t>Which is negative minus sum from I = 1 to N, log of the posterior distribution of class label </a:t>
            </a:r>
            <a:r>
              <a:rPr lang="en-US" dirty="0" err="1"/>
              <a:t>yi</a:t>
            </a:r>
            <a:r>
              <a:rPr lang="en-US" dirty="0"/>
              <a:t> GIVEN xi and w.</a:t>
            </a:r>
          </a:p>
        </p:txBody>
      </p:sp>
      <p:sp>
        <p:nvSpPr>
          <p:cNvPr id="4" name="Slide Number Placeholder 3"/>
          <p:cNvSpPr>
            <a:spLocks noGrp="1"/>
          </p:cNvSpPr>
          <p:nvPr>
            <p:ph type="sldNum" sz="quarter" idx="10"/>
          </p:nvPr>
        </p:nvSpPr>
        <p:spPr/>
        <p:txBody>
          <a:bodyPr/>
          <a:lstStyle/>
          <a:p>
            <a:fld id="{6C60E219-B6FC-754C-92EE-CBB76981DCE4}" type="slidenum">
              <a:rPr lang="en-US" smtClean="0"/>
              <a:t>39</a:t>
            </a:fld>
            <a:endParaRPr lang="en-US"/>
          </a:p>
        </p:txBody>
      </p:sp>
    </p:spTree>
    <p:extLst>
      <p:ext uri="{BB962C8B-B14F-4D97-AF65-F5344CB8AC3E}">
        <p14:creationId xmlns:p14="http://schemas.microsoft.com/office/powerpoint/2010/main" val="285947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talk about three strategies to learn the naïve Bayes model parameters and classify new test samples.</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a:t>
            </a:fld>
            <a:endParaRPr lang="en-US"/>
          </a:p>
        </p:txBody>
      </p:sp>
    </p:spTree>
    <p:extLst>
      <p:ext uri="{BB962C8B-B14F-4D97-AF65-F5344CB8AC3E}">
        <p14:creationId xmlns:p14="http://schemas.microsoft.com/office/powerpoint/2010/main" val="933402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we just plug in the expression from above. And we</a:t>
            </a:r>
            <a:r>
              <a:rPr lang="en-US" baseline="0" dirty="0"/>
              <a:t> get this funny expression here: </a:t>
            </a:r>
            <a:r>
              <a:rPr lang="en-US" baseline="0" dirty="0" err="1"/>
              <a:t>yi</a:t>
            </a:r>
            <a:r>
              <a:rPr lang="en-US" baseline="0" dirty="0"/>
              <a:t> log mu </a:t>
            </a:r>
            <a:r>
              <a:rPr lang="en-US" baseline="0" dirty="0" err="1"/>
              <a:t>i</a:t>
            </a:r>
            <a:r>
              <a:rPr lang="en-US" baseline="0" dirty="0"/>
              <a:t> + (1 – </a:t>
            </a:r>
            <a:r>
              <a:rPr lang="en-US" baseline="0" dirty="0" err="1"/>
              <a:t>yi</a:t>
            </a:r>
            <a:r>
              <a:rPr lang="en-US" baseline="0" dirty="0"/>
              <a:t>) log 1 MINUS mu </a:t>
            </a:r>
            <a:r>
              <a:rPr lang="en-US" baseline="0" dirty="0" err="1"/>
              <a:t>i</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40</a:t>
            </a:fld>
            <a:endParaRPr lang="en-US"/>
          </a:p>
        </p:txBody>
      </p:sp>
    </p:spTree>
    <p:extLst>
      <p:ext uri="{BB962C8B-B14F-4D97-AF65-F5344CB8AC3E}">
        <p14:creationId xmlns:p14="http://schemas.microsoft.com/office/powerpoint/2010/main" val="3054385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why this is true, suppose y </a:t>
            </a:r>
            <a:r>
              <a:rPr lang="en-US" dirty="0" err="1"/>
              <a:t>i</a:t>
            </a:r>
            <a:r>
              <a:rPr lang="en-US" baseline="0" dirty="0"/>
              <a:t> is equal to 1, then the first term is just log of mu </a:t>
            </a:r>
            <a:r>
              <a:rPr lang="en-US" baseline="0" dirty="0" err="1"/>
              <a:t>i</a:t>
            </a:r>
            <a:r>
              <a:rPr lang="en-US" baseline="0" dirty="0"/>
              <a:t>, while the second term is 0 because 1 – </a:t>
            </a:r>
            <a:r>
              <a:rPr lang="en-US" baseline="0" dirty="0" err="1"/>
              <a:t>yi</a:t>
            </a:r>
            <a:r>
              <a:rPr lang="en-US" baseline="0" dirty="0"/>
              <a:t> is 0.</a:t>
            </a:r>
          </a:p>
          <a:p>
            <a:endParaRPr lang="en-US" baseline="0" dirty="0"/>
          </a:p>
          <a:p>
            <a:r>
              <a:rPr lang="en-US" baseline="0" dirty="0"/>
              <a:t>So we end up with log mu </a:t>
            </a:r>
            <a:r>
              <a:rPr lang="en-US" baseline="0" dirty="0" err="1"/>
              <a:t>i</a:t>
            </a:r>
            <a:r>
              <a:rPr lang="en-US" baseline="0" dirty="0"/>
              <a:t>, which is the same as the expression at the top</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41</a:t>
            </a:fld>
            <a:endParaRPr lang="en-US"/>
          </a:p>
        </p:txBody>
      </p:sp>
    </p:spTree>
    <p:extLst>
      <p:ext uri="{BB962C8B-B14F-4D97-AF65-F5344CB8AC3E}">
        <p14:creationId xmlns:p14="http://schemas.microsoft.com/office/powerpoint/2010/main" val="1642671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y </a:t>
            </a:r>
            <a:r>
              <a:rPr lang="en-US" baseline="0" dirty="0" err="1"/>
              <a:t>i</a:t>
            </a:r>
            <a:r>
              <a:rPr lang="en-US" baseline="0" dirty="0"/>
              <a:t> is equal to 0, the first term is 0 and the second term is log of 1 minus mu </a:t>
            </a:r>
            <a:r>
              <a:rPr lang="en-US" baseline="0" dirty="0" err="1"/>
              <a:t>i</a:t>
            </a:r>
            <a:r>
              <a:rPr lang="en-US" baseline="0" dirty="0"/>
              <a:t>, which is the same as the second expression on top.</a:t>
            </a:r>
            <a:endParaRPr lang="en-US" dirty="0"/>
          </a:p>
          <a:p>
            <a:endParaRPr lang="en-US" baseline="0" dirty="0"/>
          </a:p>
          <a:p>
            <a:r>
              <a:rPr lang="en-US" baseline="0" dirty="0"/>
              <a:t>To train the model, we want to minimize this cost function with respect to w. So we want to find w, such that the negative log likelihood is minimized because that would maximize the log likelihood. </a:t>
            </a:r>
          </a:p>
          <a:p>
            <a:endParaRPr lang="en-US" baseline="0" dirty="0"/>
          </a:p>
          <a:p>
            <a:r>
              <a:rPr lang="en-US" baseline="0" dirty="0"/>
              <a:t>To achieve, we will compute the derivative with respect to w. </a:t>
            </a:r>
          </a:p>
          <a:p>
            <a:endParaRPr lang="en-US" baseline="0" dirty="0"/>
          </a:p>
          <a:p>
            <a:r>
              <a:rPr lang="en-US" baseline="0" dirty="0"/>
              <a:t>Sounds good?</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42</a:t>
            </a:fld>
            <a:endParaRPr lang="en-US"/>
          </a:p>
        </p:txBody>
      </p:sp>
    </p:spTree>
    <p:extLst>
      <p:ext uri="{BB962C8B-B14F-4D97-AF65-F5344CB8AC3E}">
        <p14:creationId xmlns:p14="http://schemas.microsoft.com/office/powerpoint/2010/main" val="333298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copied from the previous slide.</a:t>
            </a:r>
          </a:p>
        </p:txBody>
      </p:sp>
      <p:sp>
        <p:nvSpPr>
          <p:cNvPr id="4" name="Slide Number Placeholder 3"/>
          <p:cNvSpPr>
            <a:spLocks noGrp="1"/>
          </p:cNvSpPr>
          <p:nvPr>
            <p:ph type="sldNum" sz="quarter" idx="10"/>
          </p:nvPr>
        </p:nvSpPr>
        <p:spPr/>
        <p:txBody>
          <a:bodyPr/>
          <a:lstStyle/>
          <a:p>
            <a:fld id="{6C60E219-B6FC-754C-92EE-CBB76981DCE4}" type="slidenum">
              <a:rPr lang="en-US" smtClean="0"/>
              <a:t>43</a:t>
            </a:fld>
            <a:endParaRPr lang="en-US"/>
          </a:p>
        </p:txBody>
      </p:sp>
    </p:spTree>
    <p:extLst>
      <p:ext uri="{BB962C8B-B14F-4D97-AF65-F5344CB8AC3E}">
        <p14:creationId xmlns:p14="http://schemas.microsoft.com/office/powerpoint/2010/main" val="1280223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start by differentiating with respect to the parameters w and we will get sum from </a:t>
            </a:r>
            <a:r>
              <a:rPr lang="en-US" baseline="0" dirty="0" err="1"/>
              <a:t>i</a:t>
            </a:r>
            <a:r>
              <a:rPr lang="en-US" baseline="0" dirty="0"/>
              <a:t> = 1 to N, mu </a:t>
            </a:r>
            <a:r>
              <a:rPr lang="en-US" baseline="0" dirty="0" err="1"/>
              <a:t>i</a:t>
            </a:r>
            <a:r>
              <a:rPr lang="en-US" baseline="0" dirty="0"/>
              <a:t> – y </a:t>
            </a:r>
            <a:r>
              <a:rPr lang="en-US" baseline="0" dirty="0" err="1"/>
              <a:t>i</a:t>
            </a:r>
            <a:r>
              <a:rPr lang="en-US" baseline="0" dirty="0"/>
              <a:t> TIMES xi.</a:t>
            </a:r>
          </a:p>
          <a:p>
            <a:endParaRPr lang="en-US" baseline="0" dirty="0"/>
          </a:p>
          <a:p>
            <a:r>
              <a:rPr lang="en-US" baseline="0" dirty="0"/>
              <a:t>Where mu </a:t>
            </a:r>
            <a:r>
              <a:rPr lang="en-US" baseline="0" dirty="0" err="1"/>
              <a:t>i</a:t>
            </a:r>
            <a:r>
              <a:rPr lang="en-US" baseline="0" dirty="0"/>
              <a:t> is equal to the sigmoid of w transpose x </a:t>
            </a:r>
            <a:r>
              <a:rPr lang="en-US" baseline="0" dirty="0" err="1"/>
              <a:t>i</a:t>
            </a:r>
            <a:r>
              <a:rPr lang="en-US" baseline="0" dirty="0"/>
              <a:t>. </a:t>
            </a:r>
          </a:p>
          <a:p>
            <a:endParaRPr lang="en-US" baseline="0" dirty="0"/>
          </a:p>
          <a:p>
            <a:r>
              <a:rPr lang="en-US" baseline="0" dirty="0"/>
              <a:t>And just to remind you, xi are the features of training sample </a:t>
            </a:r>
            <a:r>
              <a:rPr lang="en-US" baseline="0" dirty="0" err="1"/>
              <a:t>i</a:t>
            </a:r>
            <a:r>
              <a:rPr lang="en-US" baseline="0" dirty="0"/>
              <a:t> and </a:t>
            </a:r>
            <a:r>
              <a:rPr lang="en-US" baseline="0" dirty="0" err="1"/>
              <a:t>yi</a:t>
            </a:r>
            <a:r>
              <a:rPr lang="en-US" baseline="0" dirty="0"/>
              <a:t> is the class label of training sample </a:t>
            </a:r>
            <a:r>
              <a:rPr lang="en-US" baseline="0" dirty="0" err="1"/>
              <a:t>i</a:t>
            </a:r>
            <a:r>
              <a:rPr lang="en-US" baseline="0" dirty="0"/>
              <a:t>.</a:t>
            </a:r>
          </a:p>
          <a:p>
            <a:endParaRPr lang="en-US" baseline="0" dirty="0"/>
          </a:p>
          <a:p>
            <a:r>
              <a:rPr lang="en-US" baseline="0" dirty="0"/>
              <a:t>This derivative is just calculus and you need to apply the chain rule. So I will leave this for ungraded homework assignment.</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44</a:t>
            </a:fld>
            <a:endParaRPr lang="en-US"/>
          </a:p>
        </p:txBody>
      </p:sp>
    </p:spTree>
    <p:extLst>
      <p:ext uri="{BB962C8B-B14F-4D97-AF65-F5344CB8AC3E}">
        <p14:creationId xmlns:p14="http://schemas.microsoft.com/office/powerpoint/2010/main" val="33230153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write this whole thing in</a:t>
            </a:r>
            <a:r>
              <a:rPr lang="en-US" baseline="0" dirty="0"/>
              <a:t> terms of matrix multiplication: X transpose TIMES mu MINUS y.</a:t>
            </a:r>
          </a:p>
          <a:p>
            <a:endParaRPr lang="en-US" baseline="0" dirty="0"/>
          </a:p>
          <a:p>
            <a:r>
              <a:rPr lang="en-US" baseline="0" dirty="0"/>
              <a:t>Where X transpose is equal to a concatenation of training features x1 to </a:t>
            </a:r>
            <a:r>
              <a:rPr lang="en-US" baseline="0" dirty="0" err="1"/>
              <a:t>xN</a:t>
            </a:r>
            <a:r>
              <a:rPr lang="en-US" baseline="0" dirty="0"/>
              <a:t>. So x transpose is a D by N matrix. Each column is a training sample. Each row is a feature.</a:t>
            </a:r>
          </a:p>
          <a:p>
            <a:endParaRPr lang="en-US" baseline="0" dirty="0"/>
          </a:p>
          <a:p>
            <a:r>
              <a:rPr lang="en-US" baseline="0" dirty="0"/>
              <a:t>Mu and y are column vectors obtained by concatenating mu </a:t>
            </a:r>
            <a:r>
              <a:rPr lang="en-US" baseline="0" dirty="0" err="1"/>
              <a:t>i</a:t>
            </a:r>
            <a:r>
              <a:rPr lang="en-US" baseline="0" dirty="0"/>
              <a:t> and </a:t>
            </a:r>
            <a:r>
              <a:rPr lang="en-US" baseline="0" dirty="0" err="1"/>
              <a:t>yi</a:t>
            </a:r>
            <a:r>
              <a:rPr lang="en-US" baseline="0" dirty="0"/>
              <a:t> into vectors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45</a:t>
            </a:fld>
            <a:endParaRPr lang="en-US"/>
          </a:p>
        </p:txBody>
      </p:sp>
    </p:spTree>
    <p:extLst>
      <p:ext uri="{BB962C8B-B14F-4D97-AF65-F5344CB8AC3E}">
        <p14:creationId xmlns:p14="http://schemas.microsoft.com/office/powerpoint/2010/main" val="1985374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dealing with matrices, I usually find it useful to double check the dimensionality.</a:t>
            </a:r>
          </a:p>
          <a:p>
            <a:endParaRPr lang="en-US" baseline="0" dirty="0"/>
          </a:p>
          <a:p>
            <a:r>
              <a:rPr lang="en-US" baseline="0" dirty="0"/>
              <a:t>So we have this D x N matrix (X transpose) TIMES a N x 1 vector (mu – y) which gives us a D x 1 vector, corresponding to the gradient g of the negative log likelihood.</a:t>
            </a:r>
          </a:p>
          <a:p>
            <a:endParaRPr lang="en-US" baseline="0" dirty="0"/>
          </a:p>
          <a:p>
            <a:r>
              <a:rPr lang="en-US" baseline="0" dirty="0"/>
              <a:t>So in this matrix format, the parameters w are hiding inside mu.</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46</a:t>
            </a:fld>
            <a:endParaRPr lang="en-US"/>
          </a:p>
        </p:txBody>
      </p:sp>
    </p:spTree>
    <p:extLst>
      <p:ext uri="{BB962C8B-B14F-4D97-AF65-F5344CB8AC3E}">
        <p14:creationId xmlns:p14="http://schemas.microsoft.com/office/powerpoint/2010/main" val="2557783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differentiate the gradient one more</a:t>
            </a:r>
            <a:r>
              <a:rPr lang="en-US" baseline="0" dirty="0"/>
              <a:t> time to get the Hessian.</a:t>
            </a:r>
          </a:p>
          <a:p>
            <a:endParaRPr lang="en-US" baseline="0" dirty="0"/>
          </a:p>
          <a:p>
            <a:r>
              <a:rPr lang="en-US" baseline="0" dirty="0"/>
              <a:t>And so we get sum over </a:t>
            </a:r>
            <a:r>
              <a:rPr lang="en-US" baseline="0" dirty="0" err="1"/>
              <a:t>i</a:t>
            </a:r>
            <a:r>
              <a:rPr lang="en-US" baseline="0" dirty="0"/>
              <a:t>, mu </a:t>
            </a:r>
            <a:r>
              <a:rPr lang="en-US" baseline="0" dirty="0" err="1"/>
              <a:t>i</a:t>
            </a:r>
            <a:r>
              <a:rPr lang="en-US" baseline="0" dirty="0"/>
              <a:t> TIMES (1 – mu </a:t>
            </a:r>
            <a:r>
              <a:rPr lang="en-US" baseline="0" dirty="0" err="1"/>
              <a:t>i</a:t>
            </a:r>
            <a:r>
              <a:rPr lang="en-US" baseline="0" dirty="0"/>
              <a:t>) TIMES xi TIMES xi transpose. </a:t>
            </a:r>
          </a:p>
          <a:p>
            <a:endParaRPr lang="en-US" baseline="0" dirty="0"/>
          </a:p>
          <a:p>
            <a:r>
              <a:rPr lang="en-US" baseline="0" dirty="0"/>
              <a:t>Again this is just algebra which you will try in the ungraded homework.</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47</a:t>
            </a:fld>
            <a:endParaRPr lang="en-US"/>
          </a:p>
        </p:txBody>
      </p:sp>
    </p:spTree>
    <p:extLst>
      <p:ext uri="{BB962C8B-B14F-4D97-AF65-F5344CB8AC3E}">
        <p14:creationId xmlns:p14="http://schemas.microsoft.com/office/powerpoint/2010/main" val="37839270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write this in matrix multiplication</a:t>
            </a:r>
            <a:r>
              <a:rPr lang="en-US" baseline="0" dirty="0"/>
              <a:t>: X transpose TIMES S TIMES X.</a:t>
            </a:r>
          </a:p>
          <a:p>
            <a:endParaRPr lang="en-US" baseline="0" dirty="0"/>
          </a:p>
          <a:p>
            <a:r>
              <a:rPr lang="en-US" baseline="0" dirty="0"/>
              <a:t>Where X transpose is the same as before, and S is a N by N matrix which is all 0s except the diagonal which is equal to mu </a:t>
            </a:r>
            <a:r>
              <a:rPr lang="en-US" baseline="0" dirty="0" err="1"/>
              <a:t>i</a:t>
            </a:r>
            <a:r>
              <a:rPr lang="en-US" baseline="0" dirty="0"/>
              <a:t> TIMES (1 – mu </a:t>
            </a:r>
            <a:r>
              <a:rPr lang="en-US" baseline="0" dirty="0" err="1"/>
              <a:t>i</a:t>
            </a:r>
            <a:r>
              <a:rPr lang="en-US" baseline="0" dirty="0"/>
              <a:t>). </a:t>
            </a:r>
          </a:p>
          <a:p>
            <a:endParaRPr lang="en-US" baseline="0" dirty="0"/>
          </a:p>
          <a:p>
            <a:r>
              <a:rPr lang="en-US" baseline="0" dirty="0"/>
              <a:t>So for example, the 1st entry of S is equal to mu 1 TIMES 1 MINUS mu 1.</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48</a:t>
            </a:fld>
            <a:endParaRPr lang="en-US"/>
          </a:p>
        </p:txBody>
      </p:sp>
    </p:spTree>
    <p:extLst>
      <p:ext uri="{BB962C8B-B14F-4D97-AF65-F5344CB8AC3E}">
        <p14:creationId xmlns:p14="http://schemas.microsoft.com/office/powerpoint/2010/main" val="2601888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Again we can double check the dimensionality. </a:t>
            </a:r>
          </a:p>
          <a:p>
            <a:endParaRPr lang="en-US" baseline="0" dirty="0"/>
          </a:p>
          <a:p>
            <a:r>
              <a:rPr lang="en-US" baseline="0" dirty="0"/>
              <a:t>X Transpose is a D by N matrix. S is a N x N matrix and X is a N x D matrix. So if we multiply X transpose TIMES S TIMES X, we end up with a D x D matrix, which is the same dimensionality as H.</a:t>
            </a:r>
          </a:p>
          <a:p>
            <a:endParaRPr lang="en-US" baseline="0" dirty="0"/>
          </a:p>
          <a:p>
            <a:r>
              <a:rPr lang="en-US" baseline="0" dirty="0"/>
              <a:t>Any questions so far?</a:t>
            </a:r>
          </a:p>
        </p:txBody>
      </p:sp>
      <p:sp>
        <p:nvSpPr>
          <p:cNvPr id="4" name="Slide Number Placeholder 3"/>
          <p:cNvSpPr>
            <a:spLocks noGrp="1"/>
          </p:cNvSpPr>
          <p:nvPr>
            <p:ph type="sldNum" sz="quarter" idx="10"/>
          </p:nvPr>
        </p:nvSpPr>
        <p:spPr/>
        <p:txBody>
          <a:bodyPr/>
          <a:lstStyle/>
          <a:p>
            <a:fld id="{6C60E219-B6FC-754C-92EE-CBB76981DCE4}" type="slidenum">
              <a:rPr lang="en-US" smtClean="0"/>
              <a:t>49</a:t>
            </a:fld>
            <a:endParaRPr lang="en-US"/>
          </a:p>
        </p:txBody>
      </p:sp>
    </p:spTree>
    <p:extLst>
      <p:ext uri="{BB962C8B-B14F-4D97-AF65-F5344CB8AC3E}">
        <p14:creationId xmlns:p14="http://schemas.microsoft.com/office/powerpoint/2010/main" val="287257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contrast, today I want to introduce you to a discriminative classifier, called logistic regression.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allows me to introduce you to some basic optimization techniques that are relevant even for many state of the art techniques such as deep neural networks.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5</a:t>
            </a:fld>
            <a:endParaRPr lang="en-US"/>
          </a:p>
        </p:txBody>
      </p:sp>
    </p:spTree>
    <p:extLst>
      <p:ext uri="{BB962C8B-B14F-4D97-AF65-F5344CB8AC3E}">
        <p14:creationId xmlns:p14="http://schemas.microsoft.com/office/powerpoint/2010/main" val="249046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continue, I want to mention a quick fact about convexity and global minimum.</a:t>
            </a:r>
          </a:p>
          <a:p>
            <a:endParaRPr lang="en-US" dirty="0"/>
          </a:p>
          <a:p>
            <a:r>
              <a:rPr lang="en-US" dirty="0"/>
              <a:t>Let’s check out this curve f(x). The 2</a:t>
            </a:r>
            <a:r>
              <a:rPr lang="en-US" baseline="30000" dirty="0"/>
              <a:t>nd</a:t>
            </a:r>
            <a:r>
              <a:rPr lang="en-US" dirty="0"/>
              <a:t> derivative is positive everywhere. So we can this function convex. When a function is convex, then there is a unique global minimum. Furthermore, every local minimum is a global minimum.</a:t>
            </a:r>
          </a:p>
        </p:txBody>
      </p:sp>
      <p:sp>
        <p:nvSpPr>
          <p:cNvPr id="4" name="Slide Number Placeholder 3"/>
          <p:cNvSpPr>
            <a:spLocks noGrp="1"/>
          </p:cNvSpPr>
          <p:nvPr>
            <p:ph type="sldNum" sz="quarter" idx="10"/>
          </p:nvPr>
        </p:nvSpPr>
        <p:spPr/>
        <p:txBody>
          <a:bodyPr/>
          <a:lstStyle/>
          <a:p>
            <a:fld id="{6C60E219-B6FC-754C-92EE-CBB76981DCE4}" type="slidenum">
              <a:rPr lang="en-US" smtClean="0"/>
              <a:t>50</a:t>
            </a:fld>
            <a:endParaRPr lang="en-US"/>
          </a:p>
        </p:txBody>
      </p:sp>
    </p:spTree>
    <p:extLst>
      <p:ext uri="{BB962C8B-B14F-4D97-AF65-F5344CB8AC3E}">
        <p14:creationId xmlns:p14="http://schemas.microsoft.com/office/powerpoint/2010/main" val="4096539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for this new curve f(x), if the 2</a:t>
            </a:r>
            <a:r>
              <a:rPr lang="en-US" baseline="30000" dirty="0"/>
              <a:t>nd</a:t>
            </a:r>
            <a:r>
              <a:rPr lang="en-US" dirty="0"/>
              <a:t> derivative is NOT positive everywhere, then there might be local minimum.</a:t>
            </a:r>
          </a:p>
          <a:p>
            <a:endParaRPr lang="en-US" dirty="0"/>
          </a:p>
          <a:p>
            <a:r>
              <a:rPr lang="en-US" dirty="0"/>
              <a:t>For example, the star is a local minimum, which is not the same as the global minimum.</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51</a:t>
            </a:fld>
            <a:endParaRPr lang="en-US"/>
          </a:p>
        </p:txBody>
      </p:sp>
    </p:spTree>
    <p:extLst>
      <p:ext uri="{BB962C8B-B14F-4D97-AF65-F5344CB8AC3E}">
        <p14:creationId xmlns:p14="http://schemas.microsoft.com/office/powerpoint/2010/main" val="1027097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higher dimensions, the second derivative becomes the Hessian. Instead of the original condition that the second derivative is positive everywhere, the condition is now “the Hessian is positive definite everywhere”.</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52</a:t>
            </a:fld>
            <a:endParaRPr lang="en-US"/>
          </a:p>
        </p:txBody>
      </p:sp>
    </p:spTree>
    <p:extLst>
      <p:ext uri="{BB962C8B-B14F-4D97-AF65-F5344CB8AC3E}">
        <p14:creationId xmlns:p14="http://schemas.microsoft.com/office/powerpoint/2010/main" val="3085097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positive definite?</a:t>
            </a:r>
          </a:p>
          <a:p>
            <a:endParaRPr lang="en-US" dirty="0"/>
          </a:p>
          <a:p>
            <a:r>
              <a:rPr lang="en-US" dirty="0"/>
              <a:t>A D x D matrix H is positive definite if for all D x 1 vector z (which are not zero vectors), </a:t>
            </a:r>
            <a:r>
              <a:rPr lang="en-US" dirty="0" err="1"/>
              <a:t>z</a:t>
            </a:r>
            <a:r>
              <a:rPr lang="en-US" baseline="30000" dirty="0" err="1"/>
              <a:t>T</a:t>
            </a:r>
            <a:r>
              <a:rPr lang="en-US" dirty="0" err="1"/>
              <a:t>Hz</a:t>
            </a:r>
            <a:r>
              <a:rPr lang="en-US" dirty="0"/>
              <a:t> is positive</a:t>
            </a:r>
          </a:p>
        </p:txBody>
      </p:sp>
      <p:sp>
        <p:nvSpPr>
          <p:cNvPr id="4" name="Slide Number Placeholder 3"/>
          <p:cNvSpPr>
            <a:spLocks noGrp="1"/>
          </p:cNvSpPr>
          <p:nvPr>
            <p:ph type="sldNum" sz="quarter" idx="10"/>
          </p:nvPr>
        </p:nvSpPr>
        <p:spPr/>
        <p:txBody>
          <a:bodyPr/>
          <a:lstStyle/>
          <a:p>
            <a:fld id="{6C60E219-B6FC-754C-92EE-CBB76981DCE4}" type="slidenum">
              <a:rPr lang="en-US" smtClean="0"/>
              <a:t>53</a:t>
            </a:fld>
            <a:endParaRPr lang="en-US"/>
          </a:p>
        </p:txBody>
      </p:sp>
    </p:spTree>
    <p:extLst>
      <p:ext uri="{BB962C8B-B14F-4D97-AF65-F5344CB8AC3E}">
        <p14:creationId xmlns:p14="http://schemas.microsoft.com/office/powerpoint/2010/main" val="12220720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non-graded assignment, I will ask you to show that in logistic regression, the Hessian from the previous slide is positive definite for all w.</a:t>
            </a:r>
          </a:p>
          <a:p>
            <a:endParaRPr lang="en-US" dirty="0"/>
          </a:p>
          <a:p>
            <a:r>
              <a:rPr lang="en-US" dirty="0"/>
              <a:t>Therefore the negative log likelihood is convex and so there is a global minimum and every local minimum is also a global minimum.</a:t>
            </a:r>
          </a:p>
        </p:txBody>
      </p:sp>
      <p:sp>
        <p:nvSpPr>
          <p:cNvPr id="4" name="Slide Number Placeholder 3"/>
          <p:cNvSpPr>
            <a:spLocks noGrp="1"/>
          </p:cNvSpPr>
          <p:nvPr>
            <p:ph type="sldNum" sz="quarter" idx="10"/>
          </p:nvPr>
        </p:nvSpPr>
        <p:spPr/>
        <p:txBody>
          <a:bodyPr/>
          <a:lstStyle/>
          <a:p>
            <a:fld id="{6C60E219-B6FC-754C-92EE-CBB76981DCE4}" type="slidenum">
              <a:rPr lang="en-US" smtClean="0"/>
              <a:t>54</a:t>
            </a:fld>
            <a:endParaRPr lang="en-US"/>
          </a:p>
        </p:txBody>
      </p:sp>
    </p:spTree>
    <p:extLst>
      <p:ext uri="{BB962C8B-B14F-4D97-AF65-F5344CB8AC3E}">
        <p14:creationId xmlns:p14="http://schemas.microsoft.com/office/powerpoint/2010/main" val="3596309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there is no-closed form solution. This means that we cannot write down a formula for w hat.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In all the previous lectures, our optimization turns out to be close form. For example, to find the maximum likelihood estimator of the gaussian mean, we take the derivative and set it to 0. And the maximum likelihood estimator of the gaussian mean is just the empirical mean.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That’s wonderful, but now, there is no close-form solutions, so </a:t>
            </a:r>
            <a:r>
              <a:rPr lang="en-US" dirty="0"/>
              <a:t>we need to do some numerical optimization.</a:t>
            </a:r>
          </a:p>
        </p:txBody>
      </p:sp>
      <p:sp>
        <p:nvSpPr>
          <p:cNvPr id="4" name="Slide Number Placeholder 3"/>
          <p:cNvSpPr>
            <a:spLocks noGrp="1"/>
          </p:cNvSpPr>
          <p:nvPr>
            <p:ph type="sldNum" sz="quarter" idx="10"/>
          </p:nvPr>
        </p:nvSpPr>
        <p:spPr/>
        <p:txBody>
          <a:bodyPr/>
          <a:lstStyle/>
          <a:p>
            <a:fld id="{6C60E219-B6FC-754C-92EE-CBB76981DCE4}" type="slidenum">
              <a:rPr lang="en-US" smtClean="0"/>
              <a:t>55</a:t>
            </a:fld>
            <a:endParaRPr lang="en-US"/>
          </a:p>
        </p:txBody>
      </p:sp>
    </p:spTree>
    <p:extLst>
      <p:ext uri="{BB962C8B-B14F-4D97-AF65-F5344CB8AC3E}">
        <p14:creationId xmlns:p14="http://schemas.microsoft.com/office/powerpoint/2010/main" val="11694800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However, numerical optimization can only give us local minimum, so convexity is nice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Because the negative log </a:t>
            </a:r>
            <a:r>
              <a:rPr lang="en-US" dirty="0" err="1"/>
              <a:t>likeilhood</a:t>
            </a:r>
            <a:r>
              <a:rPr lang="en-US" dirty="0"/>
              <a:t> is convex, this means that the local minimum will be the global minimum.</a:t>
            </a:r>
          </a:p>
        </p:txBody>
      </p:sp>
      <p:sp>
        <p:nvSpPr>
          <p:cNvPr id="4" name="Slide Number Placeholder 3"/>
          <p:cNvSpPr>
            <a:spLocks noGrp="1"/>
          </p:cNvSpPr>
          <p:nvPr>
            <p:ph type="sldNum" sz="quarter" idx="10"/>
          </p:nvPr>
        </p:nvSpPr>
        <p:spPr/>
        <p:txBody>
          <a:bodyPr/>
          <a:lstStyle/>
          <a:p>
            <a:fld id="{6C60E219-B6FC-754C-92EE-CBB76981DCE4}" type="slidenum">
              <a:rPr lang="en-US" smtClean="0"/>
              <a:t>56</a:t>
            </a:fld>
            <a:endParaRPr lang="en-US"/>
          </a:p>
        </p:txBody>
      </p:sp>
    </p:spTree>
    <p:extLst>
      <p:ext uri="{BB962C8B-B14F-4D97-AF65-F5344CB8AC3E}">
        <p14:creationId xmlns:p14="http://schemas.microsoft.com/office/powerpoint/2010/main" val="15698420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57</a:t>
            </a:fld>
            <a:endParaRPr lang="en-US"/>
          </a:p>
        </p:txBody>
      </p:sp>
    </p:spTree>
    <p:extLst>
      <p:ext uri="{BB962C8B-B14F-4D97-AF65-F5344CB8AC3E}">
        <p14:creationId xmlns:p14="http://schemas.microsoft.com/office/powerpoint/2010/main" val="2948695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show you how to optimize the negative log likelihood,</a:t>
            </a:r>
            <a:r>
              <a:rPr lang="en-US" baseline="0" dirty="0"/>
              <a:t> I want to show you various numerical optimization techniques.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58</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a cost function f of theta. And we want to find the value</a:t>
            </a:r>
            <a:r>
              <a:rPr lang="en-US" baseline="0" dirty="0"/>
              <a:t> of theta that minimizes f.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59</a:t>
            </a:fld>
            <a:endParaRPr lang="en-US"/>
          </a:p>
        </p:txBody>
      </p:sp>
    </p:spTree>
    <p:extLst>
      <p:ext uri="{BB962C8B-B14F-4D97-AF65-F5344CB8AC3E}">
        <p14:creationId xmlns:p14="http://schemas.microsoft.com/office/powerpoint/2010/main" val="368973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6</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approach is gradient descent,</a:t>
            </a:r>
            <a:r>
              <a:rPr lang="en-US" baseline="0" dirty="0"/>
              <a:t> which is an iterative algorithm.</a:t>
            </a:r>
          </a:p>
          <a:p>
            <a:endParaRPr lang="en-US" baseline="0" dirty="0"/>
          </a:p>
          <a:p>
            <a:r>
              <a:rPr lang="en-US" baseline="0" dirty="0"/>
              <a:t>At the first iteration, we initialize theta to be theta0. </a:t>
            </a:r>
          </a:p>
          <a:p>
            <a:endParaRPr lang="en-US" baseline="0" dirty="0"/>
          </a:p>
          <a:p>
            <a:r>
              <a:rPr lang="en-US" baseline="0" dirty="0"/>
              <a:t>Suppose at the beginning of iteration k + 1, our current estimate of theta is theta k. </a:t>
            </a:r>
          </a:p>
          <a:p>
            <a:endParaRPr lang="en-US" baseline="0" dirty="0"/>
          </a:p>
          <a:p>
            <a:r>
              <a:rPr lang="en-US" baseline="0" dirty="0"/>
              <a:t>Then theta k + 1 is equal to theta k PLUS eta k TIMES the descent direction. </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eta k is a scalar which we call the step size or learning rate. The descent direction is the direction in which the function is decreasing.</a:t>
            </a:r>
          </a:p>
        </p:txBody>
      </p:sp>
      <p:sp>
        <p:nvSpPr>
          <p:cNvPr id="4" name="Slide Number Placeholder 3"/>
          <p:cNvSpPr>
            <a:spLocks noGrp="1"/>
          </p:cNvSpPr>
          <p:nvPr>
            <p:ph type="sldNum" sz="quarter" idx="10"/>
          </p:nvPr>
        </p:nvSpPr>
        <p:spPr/>
        <p:txBody>
          <a:bodyPr/>
          <a:lstStyle/>
          <a:p>
            <a:fld id="{6C60E219-B6FC-754C-92EE-CBB76981DCE4}" type="slidenum">
              <a:rPr lang="en-US" smtClean="0"/>
              <a:t>60</a:t>
            </a:fld>
            <a:endParaRPr lang="en-US"/>
          </a:p>
        </p:txBody>
      </p:sp>
    </p:spTree>
    <p:extLst>
      <p:ext uri="{BB962C8B-B14F-4D97-AF65-F5344CB8AC3E}">
        <p14:creationId xmlns:p14="http://schemas.microsoft.com/office/powerpoint/2010/main" val="254528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 descent direction d is equal to negative of the gradient of f evaluated at theta k, then this is called steepest descent.</a:t>
            </a:r>
          </a:p>
        </p:txBody>
      </p:sp>
      <p:sp>
        <p:nvSpPr>
          <p:cNvPr id="4" name="Slide Number Placeholder 3"/>
          <p:cNvSpPr>
            <a:spLocks noGrp="1"/>
          </p:cNvSpPr>
          <p:nvPr>
            <p:ph type="sldNum" sz="quarter" idx="10"/>
          </p:nvPr>
        </p:nvSpPr>
        <p:spPr/>
        <p:txBody>
          <a:bodyPr/>
          <a:lstStyle/>
          <a:p>
            <a:fld id="{6C60E219-B6FC-754C-92EE-CBB76981DCE4}" type="slidenum">
              <a:rPr lang="en-US" smtClean="0"/>
              <a:t>61</a:t>
            </a:fld>
            <a:endParaRPr lang="en-US"/>
          </a:p>
        </p:txBody>
      </p:sp>
    </p:spTree>
    <p:extLst>
      <p:ext uri="{BB962C8B-B14F-4D97-AF65-F5344CB8AC3E}">
        <p14:creationId xmlns:p14="http://schemas.microsoft.com/office/powerpoint/2010/main" val="1020991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steepest descent algorithm, if </a:t>
            </a:r>
            <a:r>
              <a:rPr lang="en-US" baseline="0" dirty="0"/>
              <a:t>the gradient of f at theta k is not equal 0, then there exists a small enough eta k, such that f of theta k + 1 is going to be smaller than f of theta k, which means that we can continue to decrease the cost function.</a:t>
            </a:r>
          </a:p>
          <a:p>
            <a:endParaRPr lang="en-US" baseline="0" dirty="0"/>
          </a:p>
          <a:p>
            <a:r>
              <a:rPr lang="en-US" baseline="0" dirty="0"/>
              <a:t>This is because by definition the gradient of f is the direction in which f increases locally, so if we move in the opposite direction, we can take a small enough step that the cost function f will decrease.</a:t>
            </a:r>
          </a:p>
          <a:p>
            <a:endParaRPr lang="en-US" baseline="0" dirty="0"/>
          </a:p>
          <a:p>
            <a:r>
              <a:rPr lang="en-US" baseline="0" dirty="0"/>
              <a:t>And the idea in gradient descent is that at each iteration, we find a new theta, that decreases our cost function f, and we keep doing that until we can no longer decrease our cost function.</a:t>
            </a:r>
          </a:p>
          <a:p>
            <a:endParaRPr lang="en-US" baseline="0" dirty="0"/>
          </a:p>
          <a:p>
            <a:r>
              <a:rPr lang="en-US" baseline="0" dirty="0"/>
              <a:t>This final theta corresponds to a local minimum of our cost function f. If f is convex, then this final theta is also our global minimum. If f is not convex, then there may be other theta that result in a smaller cost function f. And in a lot of situations, we might be ok with a local minimum.</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62</a:t>
            </a:fld>
            <a:endParaRPr lang="en-US"/>
          </a:p>
        </p:txBody>
      </p:sp>
    </p:spTree>
    <p:extLst>
      <p:ext uri="{BB962C8B-B14F-4D97-AF65-F5344CB8AC3E}">
        <p14:creationId xmlns:p14="http://schemas.microsoft.com/office/powerpoint/2010/main" val="29261827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question is how small should we set eta? If we fix eta to be something small, then convergence is going to be very slow.</a:t>
            </a:r>
          </a:p>
          <a:p>
            <a:endParaRPr lang="en-US" baseline="0" dirty="0"/>
          </a:p>
          <a:p>
            <a:r>
              <a:rPr lang="en-US" baseline="0" dirty="0"/>
              <a:t>In this figure, the contours corresponds to the level set of the cost function f. So f along each contour is a constant value. Note that the gradients are perpendicular to these contours. </a:t>
            </a:r>
          </a:p>
          <a:p>
            <a:endParaRPr lang="en-US" baseline="0" dirty="0"/>
          </a:p>
          <a:p>
            <a:r>
              <a:rPr lang="en-US" baseline="0" dirty="0"/>
              <a:t>Each red circle corresponds to theta after each iteration. So we see the circles are moving closer to the red filled circle here corresponding to the local minimum.</a:t>
            </a:r>
          </a:p>
          <a:p>
            <a:endParaRPr lang="en-US" baseline="0" dirty="0"/>
          </a:p>
          <a:p>
            <a:r>
              <a:rPr lang="en-US" baseline="0" dirty="0"/>
              <a:t>At each iteration, our estimate of theta goes closer and closer to the local minimum. However as we approach the local minimum, the gradient becomes smaller and smaller, so for fixed eta, we update theta more and more slowly, so we see the circles are closer and closer together.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63</a:t>
            </a:fld>
            <a:endParaRPr lang="en-US"/>
          </a:p>
        </p:txBody>
      </p:sp>
    </p:spTree>
    <p:extLst>
      <p:ext uri="{BB962C8B-B14F-4D97-AF65-F5344CB8AC3E}">
        <p14:creationId xmlns:p14="http://schemas.microsoft.com/office/powerpoint/2010/main" val="42548374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fix</a:t>
            </a:r>
            <a:r>
              <a:rPr lang="en-US" baseline="0" dirty="0"/>
              <a:t> eta to be a big number, then the problem is that we might not converge.</a:t>
            </a:r>
          </a:p>
          <a:p>
            <a:endParaRPr lang="en-US" baseline="0" dirty="0"/>
          </a:p>
          <a:p>
            <a:r>
              <a:rPr lang="en-US" baseline="0" dirty="0"/>
              <a:t>And the reason is that for small enough eta, we can ensure our cost function decreases at each iteration. </a:t>
            </a:r>
          </a:p>
          <a:p>
            <a:endParaRPr lang="en-US" baseline="0" dirty="0"/>
          </a:p>
          <a:p>
            <a:r>
              <a:rPr lang="en-US" baseline="0" dirty="0"/>
              <a:t>But if eta is big, we may change theta by too much, so the new theta might actually increase the cost function.</a:t>
            </a:r>
          </a:p>
          <a:p>
            <a:endParaRPr lang="en-US" baseline="0" dirty="0"/>
          </a:p>
          <a:p>
            <a:r>
              <a:rPr lang="en-US" baseline="0" dirty="0"/>
              <a:t>So in this example, here, we see that our estimate of theta oscillates around and never converges to the local minimum. </a:t>
            </a:r>
          </a:p>
          <a:p>
            <a:endParaRPr lang="en-US" baseline="0" dirty="0"/>
          </a:p>
          <a:p>
            <a:r>
              <a:rPr lang="en-US" baseline="0" dirty="0"/>
              <a:t>Therefore, what we want is to have eta changes adaptively at each iteration.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64</a:t>
            </a:fld>
            <a:endParaRPr lang="en-US"/>
          </a:p>
        </p:txBody>
      </p:sp>
    </p:spTree>
    <p:extLst>
      <p:ext uri="{BB962C8B-B14F-4D97-AF65-F5344CB8AC3E}">
        <p14:creationId xmlns:p14="http://schemas.microsoft.com/office/powerpoint/2010/main" val="13215333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notion of line search.</a:t>
            </a:r>
            <a:r>
              <a:rPr lang="en-US" baseline="0" dirty="0"/>
              <a:t> At iteration k + 1, we want to set eta such that it minimizes f of theta k + eta TIMES the descent direction. Where the descent direction is the negative of the gradient of f evaluated at theta k. </a:t>
            </a:r>
          </a:p>
          <a:p>
            <a:endParaRPr lang="en-US" baseline="0" dirty="0"/>
          </a:p>
          <a:p>
            <a:r>
              <a:rPr lang="en-US" baseline="0" dirty="0"/>
              <a:t>In other words, we are currently at theta k, and we want to take a step in the direction of the negative gradient. If we take a very small step, then the cost function only decreases by a small amount. If we take a big step, the cost function might actually increase. So we want a step size eta that minimizes the cost function as much as possible.</a:t>
            </a:r>
          </a:p>
          <a:p>
            <a:endParaRPr lang="en-US" baseline="0" dirty="0"/>
          </a:p>
          <a:p>
            <a:r>
              <a:rPr lang="en-US" baseline="0" dirty="0"/>
              <a:t>Since this is a one dimensional optimization problem, there are many ways to do this, which you can look up in numerical recipes in C, which is freely available on this website. My own favorite approach is golden section search. I really like the numerical recipes book because each recipe is very short and the rationale for each recipe is explained very concisely and easy to understand. </a:t>
            </a:r>
          </a:p>
        </p:txBody>
      </p:sp>
      <p:sp>
        <p:nvSpPr>
          <p:cNvPr id="4" name="Slide Number Placeholder 3"/>
          <p:cNvSpPr>
            <a:spLocks noGrp="1"/>
          </p:cNvSpPr>
          <p:nvPr>
            <p:ph type="sldNum" sz="quarter" idx="10"/>
          </p:nvPr>
        </p:nvSpPr>
        <p:spPr/>
        <p:txBody>
          <a:bodyPr/>
          <a:lstStyle/>
          <a:p>
            <a:fld id="{6C60E219-B6FC-754C-92EE-CBB76981DCE4}" type="slidenum">
              <a:rPr lang="en-US" smtClean="0"/>
              <a:t>65</a:t>
            </a:fld>
            <a:endParaRPr lang="en-US"/>
          </a:p>
        </p:txBody>
      </p:sp>
    </p:spTree>
    <p:extLst>
      <p:ext uri="{BB962C8B-B14F-4D97-AF65-F5344CB8AC3E}">
        <p14:creationId xmlns:p14="http://schemas.microsoft.com/office/powerpoint/2010/main" val="942877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steepest</a:t>
            </a:r>
            <a:r>
              <a:rPr lang="en-US" baseline="0" dirty="0"/>
              <a:t> </a:t>
            </a:r>
            <a:r>
              <a:rPr lang="en-US" dirty="0"/>
              <a:t>descent with line search</a:t>
            </a:r>
            <a:r>
              <a:rPr lang="en-US" baseline="0" dirty="0"/>
              <a:t> is that the search path through parameter space is </a:t>
            </a:r>
            <a:r>
              <a:rPr lang="en-US" baseline="0" dirty="0" err="1"/>
              <a:t>zig-zag</a:t>
            </a:r>
            <a:r>
              <a:rPr lang="en-US" baseline="0" dirty="0"/>
              <a:t>, as illustrated by this figure.</a:t>
            </a:r>
          </a:p>
          <a:p>
            <a:endParaRPr lang="en-US" baseline="0" dirty="0"/>
          </a:p>
          <a:p>
            <a:r>
              <a:rPr lang="en-US" baseline="0" dirty="0"/>
              <a:t>This is the same figure as before, but now each iteration, eta is set to minimize the cost function. </a:t>
            </a:r>
          </a:p>
          <a:p>
            <a:br>
              <a:rPr lang="en-US" baseline="0" dirty="0"/>
            </a:br>
            <a:r>
              <a:rPr lang="en-US" baseline="0" dirty="0"/>
              <a:t>We see that at first we take a big step, but then the step becomes smaller and smaller. But even then we are converging quite quickly to the local minimum.</a:t>
            </a:r>
          </a:p>
          <a:p>
            <a:endParaRPr lang="en-US" baseline="0" dirty="0"/>
          </a:p>
          <a:p>
            <a:r>
              <a:rPr lang="en-US" baseline="0" dirty="0"/>
              <a:t>However, we see that the path we are taking is </a:t>
            </a:r>
            <a:r>
              <a:rPr lang="en-US" baseline="0" dirty="0" err="1"/>
              <a:t>zig-zag</a:t>
            </a:r>
            <a:r>
              <a:rPr lang="en-US" baseline="0" dirty="0"/>
              <a:t> at 90 degrees, rather than a smooth path to the local minima. A more direct path might be able to speed up the optimization.</a:t>
            </a:r>
          </a:p>
        </p:txBody>
      </p:sp>
      <p:sp>
        <p:nvSpPr>
          <p:cNvPr id="4" name="Slide Number Placeholder 3"/>
          <p:cNvSpPr>
            <a:spLocks noGrp="1"/>
          </p:cNvSpPr>
          <p:nvPr>
            <p:ph type="sldNum" sz="quarter" idx="10"/>
          </p:nvPr>
        </p:nvSpPr>
        <p:spPr/>
        <p:txBody>
          <a:bodyPr/>
          <a:lstStyle/>
          <a:p>
            <a:fld id="{6C60E219-B6FC-754C-92EE-CBB76981DCE4}" type="slidenum">
              <a:rPr lang="en-US" smtClean="0"/>
              <a:t>66</a:t>
            </a:fld>
            <a:endParaRPr lang="en-US"/>
          </a:p>
        </p:txBody>
      </p:sp>
    </p:spTree>
    <p:extLst>
      <p:ext uri="{BB962C8B-B14F-4D97-AF65-F5344CB8AC3E}">
        <p14:creationId xmlns:p14="http://schemas.microsoft.com/office/powerpoint/2010/main" val="21433836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understand why the </a:t>
            </a:r>
            <a:r>
              <a:rPr lang="en-US" dirty="0" err="1"/>
              <a:t>zig-zag</a:t>
            </a:r>
            <a:r>
              <a:rPr lang="en-US" dirty="0"/>
              <a:t> occurs.</a:t>
            </a:r>
          </a:p>
          <a:p>
            <a:endParaRPr lang="en-US" dirty="0"/>
          </a:p>
          <a:p>
            <a:r>
              <a:rPr lang="en-US" dirty="0"/>
              <a:t>Let phi of eta be</a:t>
            </a:r>
            <a:r>
              <a:rPr lang="en-US" baseline="0" dirty="0"/>
              <a:t> equal to f of </a:t>
            </a:r>
            <a:r>
              <a:rPr lang="en-US" baseline="0" dirty="0" err="1"/>
              <a:t>thetak</a:t>
            </a:r>
            <a:r>
              <a:rPr lang="en-US" baseline="0" dirty="0"/>
              <a:t> + eta d. </a:t>
            </a:r>
          </a:p>
          <a:p>
            <a:endParaRPr lang="en-US" baseline="0" dirty="0"/>
          </a:p>
          <a:p>
            <a:r>
              <a:rPr lang="en-US" baseline="0" dirty="0"/>
              <a:t>This is the cost function for our line search (from the previous bullet point). We want to find eta that minimizes phi of eta.</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67</a:t>
            </a:fld>
            <a:endParaRPr lang="en-US"/>
          </a:p>
        </p:txBody>
      </p:sp>
    </p:spTree>
    <p:extLst>
      <p:ext uri="{BB962C8B-B14F-4D97-AF65-F5344CB8AC3E}">
        <p14:creationId xmlns:p14="http://schemas.microsoft.com/office/powerpoint/2010/main" val="3034665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differentiate phi with</a:t>
            </a:r>
            <a:r>
              <a:rPr lang="en-US" baseline="0" dirty="0"/>
              <a:t> respect to eta, we get d transpose TIMES the gradient of f evaluated at theta k + eta TIMES d.</a:t>
            </a:r>
          </a:p>
          <a:p>
            <a:endParaRPr lang="en-US" baseline="0" dirty="0"/>
          </a:p>
          <a:p>
            <a:r>
              <a:rPr lang="en-US" baseline="0" dirty="0"/>
              <a:t>This is just applying the chain rule for differentiation. Any questions?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68</a:t>
            </a:fld>
            <a:endParaRPr lang="en-US"/>
          </a:p>
        </p:txBody>
      </p:sp>
    </p:spTree>
    <p:extLst>
      <p:ext uri="{BB962C8B-B14F-4D97-AF65-F5344CB8AC3E}">
        <p14:creationId xmlns:p14="http://schemas.microsoft.com/office/powerpoint/2010/main" val="224444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he derivative of phi at the best value of eta is equal to 0.</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69</a:t>
            </a:fld>
            <a:endParaRPr lang="en-US"/>
          </a:p>
        </p:txBody>
      </p:sp>
    </p:spTree>
    <p:extLst>
      <p:ext uri="{BB962C8B-B14F-4D97-AF65-F5344CB8AC3E}">
        <p14:creationId xmlns:p14="http://schemas.microsoft.com/office/powerpoint/2010/main" val="462621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start with Logistic Regression.</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7</a:t>
            </a:fld>
            <a:endParaRPr lang="en-US"/>
          </a:p>
        </p:txBody>
      </p:sp>
    </p:spTree>
    <p:extLst>
      <p:ext uri="{BB962C8B-B14F-4D97-AF65-F5344CB8AC3E}">
        <p14:creationId xmlns:p14="http://schemas.microsoft.com/office/powerpoint/2010/main" val="2948695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the derivative to be 0, this could mean that gradient f is 0, which means that we are already at the local minimum of f(theta)</a:t>
            </a: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70</a:t>
            </a:fld>
            <a:endParaRPr lang="en-US"/>
          </a:p>
        </p:txBody>
      </p:sp>
    </p:spTree>
    <p:extLst>
      <p:ext uri="{BB962C8B-B14F-4D97-AF65-F5344CB8AC3E}">
        <p14:creationId xmlns:p14="http://schemas.microsoft.com/office/powerpoint/2010/main" val="806807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OR d is PERPENDICULAR to the gradient of f evaluated at the termination of our line search. This means that current descent direction d is PERPENDICULAR to our next descent direction. </a:t>
            </a:r>
          </a:p>
          <a:p>
            <a:endParaRPr lang="en-US" baseline="0" dirty="0"/>
          </a:p>
          <a:p>
            <a:r>
              <a:rPr lang="en-US" baseline="0" dirty="0"/>
              <a:t>Therefore we get this </a:t>
            </a:r>
            <a:r>
              <a:rPr lang="en-US" baseline="0" dirty="0" err="1"/>
              <a:t>zig-zag</a:t>
            </a:r>
            <a:r>
              <a:rPr lang="en-US" baseline="0" dirty="0"/>
              <a:t> path in our gradient descent.</a:t>
            </a:r>
          </a:p>
        </p:txBody>
      </p:sp>
      <p:sp>
        <p:nvSpPr>
          <p:cNvPr id="4" name="Slide Number Placeholder 3"/>
          <p:cNvSpPr>
            <a:spLocks noGrp="1"/>
          </p:cNvSpPr>
          <p:nvPr>
            <p:ph type="sldNum" sz="quarter" idx="10"/>
          </p:nvPr>
        </p:nvSpPr>
        <p:spPr/>
        <p:txBody>
          <a:bodyPr/>
          <a:lstStyle/>
          <a:p>
            <a:fld id="{6C60E219-B6FC-754C-92EE-CBB76981DCE4}" type="slidenum">
              <a:rPr lang="en-US" smtClean="0"/>
              <a:t>71</a:t>
            </a:fld>
            <a:endParaRPr lang="en-US"/>
          </a:p>
        </p:txBody>
      </p:sp>
    </p:spTree>
    <p:extLst>
      <p:ext uri="{BB962C8B-B14F-4D97-AF65-F5344CB8AC3E}">
        <p14:creationId xmlns:p14="http://schemas.microsoft.com/office/powerpoint/2010/main" val="16029556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avoid this </a:t>
            </a:r>
            <a:r>
              <a:rPr lang="en-US" baseline="0" dirty="0" err="1"/>
              <a:t>zig-zag</a:t>
            </a:r>
            <a:r>
              <a:rPr lang="en-US" baseline="0" dirty="0"/>
              <a:t> path, some people add a momentum term to the gradient descent.</a:t>
            </a:r>
          </a:p>
          <a:p>
            <a:endParaRPr lang="en-US" baseline="0" dirty="0"/>
          </a:p>
          <a:p>
            <a:r>
              <a:rPr lang="en-US" baseline="0" dirty="0"/>
              <a:t>So theta at k + 1 is equal to theta k MINUS eta k TIMES gradient of f evaluated at theta k. So far this is the same as steepest descent. </a:t>
            </a:r>
          </a:p>
          <a:p>
            <a:endParaRPr lang="en-US" baseline="0" dirty="0"/>
          </a:p>
          <a:p>
            <a:r>
              <a:rPr lang="en-US" baseline="0" dirty="0"/>
              <a:t>But now there is one more term mu k TIMES theta k MINUS theta k – 1. Where mu k is a number between 0 and 1. So rather than making a 90 degrees turn, we try to move a little in the same direction as before. </a:t>
            </a:r>
          </a:p>
          <a:p>
            <a:endParaRPr lang="en-US" baseline="0" dirty="0"/>
          </a:p>
          <a:p>
            <a:r>
              <a:rPr lang="en-US" baseline="0" dirty="0"/>
              <a:t>The hope is that the momentum term will smooth out the </a:t>
            </a:r>
            <a:r>
              <a:rPr lang="en-US" baseline="0" dirty="0" err="1"/>
              <a:t>zig-zag</a:t>
            </a:r>
            <a:r>
              <a:rPr lang="en-US" baseline="0" dirty="0"/>
              <a:t> path so we reach the local minimum faster.</a:t>
            </a:r>
          </a:p>
          <a:p>
            <a:endParaRPr lang="en-US" baseline="0" dirty="0"/>
          </a:p>
          <a:p>
            <a:r>
              <a:rPr lang="en-US" baseline="0" dirty="0"/>
              <a:t>For non-convex optimization problem, we also hope the momentum will bring us past some local minima to reach a better local minimum. &lt;DRAW?&gt;</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72</a:t>
            </a:fld>
            <a:endParaRPr lang="en-US"/>
          </a:p>
        </p:txBody>
      </p:sp>
    </p:spTree>
    <p:extLst>
      <p:ext uri="{BB962C8B-B14F-4D97-AF65-F5344CB8AC3E}">
        <p14:creationId xmlns:p14="http://schemas.microsoft.com/office/powerpoint/2010/main" val="41421012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approach is called</a:t>
            </a:r>
            <a:r>
              <a:rPr lang="en-US" baseline="0" dirty="0"/>
              <a:t> conjugate gradient descent. Again, you can find out more information about this in numerical recipes.</a:t>
            </a:r>
          </a:p>
          <a:p>
            <a:endParaRPr lang="en-US" baseline="0" dirty="0"/>
          </a:p>
          <a:p>
            <a:r>
              <a:rPr lang="en-US" baseline="0" dirty="0"/>
              <a:t>Numerical recipes suggest conjugate gradient descent even for non-convex minimization problem, but in my experience, it doesn’t help that much. But of course it’s possible that it works for your non-convex problems.</a:t>
            </a:r>
          </a:p>
          <a:p>
            <a:endParaRPr lang="en-US" baseline="0" dirty="0"/>
          </a:p>
          <a:p>
            <a:r>
              <a:rPr lang="en-US" baseline="0" dirty="0"/>
              <a:t>conjugate gradient descent is definitely awesome for minimizing quadratic cost functions theta TRANSPOSE A theta or finding the solutions of linear system A TIMES theta equal to b. In this case, conjugate gradient methods are proven to converge in D iterations where D is the dimensions of theta.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73</a:t>
            </a:fld>
            <a:endParaRPr lang="en-US"/>
          </a:p>
        </p:txBody>
      </p:sp>
    </p:spTree>
    <p:extLst>
      <p:ext uri="{BB962C8B-B14F-4D97-AF65-F5344CB8AC3E}">
        <p14:creationId xmlns:p14="http://schemas.microsoft.com/office/powerpoint/2010/main" val="32176781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just considering</a:t>
            </a:r>
            <a:r>
              <a:rPr lang="en-US" baseline="0" dirty="0"/>
              <a:t> the first derivative, we can obtain more powerful approaches by considering the second derivatives.</a:t>
            </a:r>
          </a:p>
          <a:p>
            <a:endParaRPr lang="en-US" baseline="0" dirty="0"/>
          </a:p>
          <a:p>
            <a:r>
              <a:rPr lang="en-US" baseline="0" dirty="0"/>
              <a:t>The idea is to perform a </a:t>
            </a:r>
            <a:r>
              <a:rPr lang="en-US" baseline="0" dirty="0" err="1"/>
              <a:t>taylor</a:t>
            </a:r>
            <a:r>
              <a:rPr lang="en-US" baseline="0" dirty="0"/>
              <a:t> series expansion at theta k, our current estimates of theta.</a:t>
            </a:r>
          </a:p>
          <a:p>
            <a:endParaRPr lang="en-US" baseline="0" dirty="0"/>
          </a:p>
          <a:p>
            <a:r>
              <a:rPr lang="en-US" baseline="0" dirty="0"/>
              <a:t>So f of </a:t>
            </a:r>
            <a:r>
              <a:rPr lang="en-US" baseline="0" dirty="0" err="1"/>
              <a:t>thetak</a:t>
            </a:r>
            <a:r>
              <a:rPr lang="en-US" baseline="0" dirty="0"/>
              <a:t> + </a:t>
            </a:r>
            <a:r>
              <a:rPr lang="en-US" baseline="0" dirty="0" err="1"/>
              <a:t>dk</a:t>
            </a:r>
            <a:r>
              <a:rPr lang="en-US" baseline="0" dirty="0"/>
              <a:t> is approximately f of theta k + </a:t>
            </a:r>
            <a:r>
              <a:rPr lang="en-US" baseline="0" dirty="0" err="1"/>
              <a:t>dk</a:t>
            </a:r>
            <a:r>
              <a:rPr lang="en-US" baseline="0" dirty="0"/>
              <a:t> transpose TIMES the gradient of f PLUS 1/2 TIMES d k transpose TIMES the Hessian times dk. </a:t>
            </a:r>
          </a:p>
          <a:p>
            <a:endParaRPr lang="en-US" baseline="0" dirty="0"/>
          </a:p>
          <a:p>
            <a:r>
              <a:rPr lang="en-US" baseline="0" dirty="0"/>
              <a:t>Where the gradient and Hessian are both evaluated at theta k. </a:t>
            </a:r>
          </a:p>
          <a:p>
            <a:endParaRPr lang="en-US" baseline="0" dirty="0"/>
          </a:p>
          <a:p>
            <a:r>
              <a:rPr lang="en-US" baseline="0" dirty="0"/>
              <a:t>Let’s call this whole expression f quadratic. </a:t>
            </a:r>
          </a:p>
        </p:txBody>
      </p:sp>
      <p:sp>
        <p:nvSpPr>
          <p:cNvPr id="4" name="Slide Number Placeholder 3"/>
          <p:cNvSpPr>
            <a:spLocks noGrp="1"/>
          </p:cNvSpPr>
          <p:nvPr>
            <p:ph type="sldNum" sz="quarter" idx="10"/>
          </p:nvPr>
        </p:nvSpPr>
        <p:spPr/>
        <p:txBody>
          <a:bodyPr/>
          <a:lstStyle/>
          <a:p>
            <a:fld id="{6C60E219-B6FC-754C-92EE-CBB76981DCE4}" type="slidenum">
              <a:rPr lang="en-US" smtClean="0"/>
              <a:t>74</a:t>
            </a:fld>
            <a:endParaRPr lang="en-US"/>
          </a:p>
        </p:txBody>
      </p:sp>
    </p:spTree>
    <p:extLst>
      <p:ext uri="{BB962C8B-B14F-4D97-AF65-F5344CB8AC3E}">
        <p14:creationId xmlns:p14="http://schemas.microsoft.com/office/powerpoint/2010/main" val="27578818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differentiate</a:t>
            </a:r>
            <a:r>
              <a:rPr lang="en-US" baseline="0" dirty="0"/>
              <a:t> f quadratic with respect to </a:t>
            </a:r>
            <a:r>
              <a:rPr lang="en-US" baseline="0" dirty="0" err="1"/>
              <a:t>dk</a:t>
            </a:r>
            <a:r>
              <a:rPr lang="en-US" baseline="0" dirty="0"/>
              <a:t> and set it to 0.  </a:t>
            </a:r>
          </a:p>
          <a:p>
            <a:endParaRPr lang="en-US" baseline="0" dirty="0"/>
          </a:p>
          <a:p>
            <a:r>
              <a:rPr lang="en-US" baseline="0" dirty="0"/>
              <a:t>The first term does not depend on </a:t>
            </a:r>
            <a:r>
              <a:rPr lang="en-US" baseline="0" dirty="0" err="1"/>
              <a:t>dk</a:t>
            </a:r>
            <a:r>
              <a:rPr lang="en-US" baseline="0" dirty="0"/>
              <a:t> so it disappears.</a:t>
            </a:r>
          </a:p>
          <a:p>
            <a:endParaRPr lang="en-US" baseline="0" dirty="0"/>
          </a:p>
          <a:p>
            <a:r>
              <a:rPr lang="en-US" baseline="0" dirty="0"/>
              <a:t>Differentiating </a:t>
            </a:r>
            <a:r>
              <a:rPr lang="en-US" baseline="0" dirty="0" err="1"/>
              <a:t>dk</a:t>
            </a:r>
            <a:r>
              <a:rPr lang="en-US" baseline="0" dirty="0"/>
              <a:t> transpose TIMES the gradient of f gives us gradient of f.</a:t>
            </a:r>
          </a:p>
          <a:p>
            <a:endParaRPr lang="en-US" baseline="0" dirty="0"/>
          </a:p>
          <a:p>
            <a:r>
              <a:rPr lang="en-US" baseline="0" dirty="0"/>
              <a:t>Differentiating half </a:t>
            </a:r>
            <a:r>
              <a:rPr lang="en-US" baseline="0" dirty="0" err="1"/>
              <a:t>dk</a:t>
            </a:r>
            <a:r>
              <a:rPr lang="en-US" baseline="0" dirty="0"/>
              <a:t> transpose TIMES H TIMES </a:t>
            </a:r>
            <a:r>
              <a:rPr lang="en-US" baseline="0" dirty="0" err="1"/>
              <a:t>dk</a:t>
            </a:r>
            <a:r>
              <a:rPr lang="en-US" baseline="0" dirty="0"/>
              <a:t> gives us H TIMES </a:t>
            </a:r>
            <a:r>
              <a:rPr lang="en-US" baseline="0" dirty="0" err="1"/>
              <a:t>dk</a:t>
            </a:r>
            <a:endParaRPr lang="en-US" baseline="0" dirty="0"/>
          </a:p>
          <a:p>
            <a:endParaRPr lang="en-US" baseline="0" dirty="0"/>
          </a:p>
          <a:p>
            <a:r>
              <a:rPr lang="en-US" baseline="0" dirty="0"/>
              <a:t>Setting the derivative to 0, we get </a:t>
            </a:r>
            <a:r>
              <a:rPr lang="en-US" baseline="0" dirty="0" err="1"/>
              <a:t>dk</a:t>
            </a:r>
            <a:r>
              <a:rPr lang="en-US" baseline="0" dirty="0"/>
              <a:t> to be NEGATIVE the Hessian inverse TIMES the gradient of f.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75</a:t>
            </a:fld>
            <a:endParaRPr lang="en-US"/>
          </a:p>
        </p:txBody>
      </p:sp>
    </p:spTree>
    <p:extLst>
      <p:ext uri="{BB962C8B-B14F-4D97-AF65-F5344CB8AC3E}">
        <p14:creationId xmlns:p14="http://schemas.microsoft.com/office/powerpoint/2010/main" val="31247721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a:t>
            </a:r>
            <a:r>
              <a:rPr lang="en-US" baseline="0" dirty="0"/>
              <a:t> Hessian is positive definite, then the minimum of f quadratic is achieved when </a:t>
            </a:r>
            <a:r>
              <a:rPr lang="en-US" baseline="0" dirty="0" err="1"/>
              <a:t>dk</a:t>
            </a:r>
            <a:r>
              <a:rPr lang="en-US" baseline="0" dirty="0"/>
              <a:t> is equal to MINUS hessian inverse TIMES The gradient. </a:t>
            </a:r>
          </a:p>
          <a:p>
            <a:endParaRPr lang="en-US" baseline="0" dirty="0"/>
          </a:p>
          <a:p>
            <a:r>
              <a:rPr lang="en-US" baseline="0" dirty="0"/>
              <a:t>This is not true if the hessian is negative definite.</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76</a:t>
            </a:fld>
            <a:endParaRPr lang="en-US"/>
          </a:p>
        </p:txBody>
      </p:sp>
    </p:spTree>
    <p:extLst>
      <p:ext uri="{BB962C8B-B14F-4D97-AF65-F5344CB8AC3E}">
        <p14:creationId xmlns:p14="http://schemas.microsoft.com/office/powerpoint/2010/main" val="22865731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illustrate</a:t>
            </a:r>
            <a:r>
              <a:rPr lang="en-US" baseline="0" dirty="0"/>
              <a:t>d as follows. So here the red curves correspond to f of theta. </a:t>
            </a:r>
          </a:p>
          <a:p>
            <a:endParaRPr lang="en-US" baseline="0" dirty="0"/>
          </a:p>
          <a:p>
            <a:r>
              <a:rPr lang="en-US" baseline="0" dirty="0"/>
              <a:t>So what f quadratic is doing is to fit a quadratic curve at theta k. That correspond to the blue curve.</a:t>
            </a:r>
          </a:p>
          <a:p>
            <a:endParaRPr lang="en-US" baseline="0" dirty="0"/>
          </a:p>
          <a:p>
            <a:r>
              <a:rPr lang="en-US" baseline="0" dirty="0"/>
              <a:t>If the hessian is positive definite, then the quadratic curve is convex, in which case, the local minimum is given by </a:t>
            </a:r>
            <a:r>
              <a:rPr lang="en-US" baseline="0" dirty="0" err="1"/>
              <a:t>dk</a:t>
            </a:r>
            <a:r>
              <a:rPr lang="en-US" baseline="0" dirty="0"/>
              <a:t> equal to MINUS Hessian inverse TIMES the gradient.</a:t>
            </a:r>
          </a:p>
          <a:p>
            <a:endParaRPr lang="en-US" baseline="0" dirty="0"/>
          </a:p>
          <a:p>
            <a:r>
              <a:rPr lang="en-US" baseline="0" dirty="0"/>
              <a:t>If the hessian is negative definite, then the quadratic curve is concave, in which case, setting </a:t>
            </a:r>
            <a:r>
              <a:rPr lang="en-US" baseline="0" dirty="0" err="1"/>
              <a:t>dk</a:t>
            </a:r>
            <a:r>
              <a:rPr lang="en-US" baseline="0" dirty="0"/>
              <a:t> to be negative Hessian inverse TIMES the gradient actually gives us the maximum, rather than the minimum of f quadratic</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77</a:t>
            </a:fld>
            <a:endParaRPr lang="en-US"/>
          </a:p>
        </p:txBody>
      </p:sp>
    </p:spTree>
    <p:extLst>
      <p:ext uri="{BB962C8B-B14F-4D97-AF65-F5344CB8AC3E}">
        <p14:creationId xmlns:p14="http://schemas.microsoft.com/office/powerpoint/2010/main" val="22865731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motivates the newton method,</a:t>
            </a:r>
            <a:r>
              <a:rPr lang="en-US" baseline="0" dirty="0"/>
              <a:t> where theta k + 1 is equal to theta k + eta k TIMES </a:t>
            </a:r>
            <a:r>
              <a:rPr lang="en-US" baseline="0" dirty="0" err="1"/>
              <a:t>dk</a:t>
            </a:r>
            <a:r>
              <a:rPr lang="en-US" baseline="0" dirty="0"/>
              <a:t>, where </a:t>
            </a:r>
            <a:r>
              <a:rPr lang="en-US" baseline="0" dirty="0" err="1"/>
              <a:t>dk</a:t>
            </a:r>
            <a:r>
              <a:rPr lang="en-US" baseline="0" dirty="0"/>
              <a:t> is found by solving the linear system Hessian H at iteration k TIMES </a:t>
            </a:r>
            <a:r>
              <a:rPr lang="en-US" baseline="0" dirty="0" err="1"/>
              <a:t>dk</a:t>
            </a:r>
            <a:r>
              <a:rPr lang="en-US" baseline="0" dirty="0"/>
              <a:t> equal to the negative of the gradient at iteration k.</a:t>
            </a:r>
          </a:p>
          <a:p>
            <a:endParaRPr lang="en-US" baseline="0" dirty="0"/>
          </a:p>
          <a:p>
            <a:r>
              <a:rPr lang="en-US" baseline="0" dirty="0"/>
              <a:t>So we can summarize the algorithm here. We initialize theta to be theta0.</a:t>
            </a:r>
          </a:p>
          <a:p>
            <a:endParaRPr lang="en-US" baseline="0" dirty="0"/>
          </a:p>
          <a:p>
            <a:r>
              <a:rPr lang="en-US" baseline="0" dirty="0"/>
              <a:t>For iteration k from 1, 2 until convergence, we compute the gradient and hessian of f at the current estimate of theta, theta k</a:t>
            </a:r>
          </a:p>
          <a:p>
            <a:endParaRPr lang="en-US" baseline="0" dirty="0"/>
          </a:p>
          <a:p>
            <a:r>
              <a:rPr lang="en-US" baseline="0" dirty="0"/>
              <a:t>We then solve the linear equations </a:t>
            </a:r>
            <a:r>
              <a:rPr lang="en-US" baseline="0" dirty="0" err="1"/>
              <a:t>Hk</a:t>
            </a:r>
            <a:r>
              <a:rPr lang="en-US" baseline="0" dirty="0"/>
              <a:t> TIMES </a:t>
            </a:r>
            <a:r>
              <a:rPr lang="en-US" baseline="0" dirty="0" err="1"/>
              <a:t>dk</a:t>
            </a:r>
            <a:r>
              <a:rPr lang="en-US" baseline="0" dirty="0"/>
              <a:t> equal to the negative of the current gradient. </a:t>
            </a:r>
          </a:p>
          <a:p>
            <a:endParaRPr lang="en-US" baseline="0" dirty="0"/>
          </a:p>
          <a:p>
            <a:r>
              <a:rPr lang="en-US" baseline="0" dirty="0"/>
              <a:t>We then use line search to find the step size eta k. </a:t>
            </a:r>
          </a:p>
          <a:p>
            <a:endParaRPr lang="en-US" baseline="0" dirty="0"/>
          </a:p>
          <a:p>
            <a:r>
              <a:rPr lang="en-US" baseline="0" dirty="0"/>
              <a:t>And we update theta k + 1 to be theta k + eta k TIMES dk.</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78</a:t>
            </a:fld>
            <a:endParaRPr lang="en-US"/>
          </a:p>
        </p:txBody>
      </p:sp>
    </p:spTree>
    <p:extLst>
      <p:ext uri="{BB962C8B-B14F-4D97-AF65-F5344CB8AC3E}">
        <p14:creationId xmlns:p14="http://schemas.microsoft.com/office/powerpoint/2010/main" val="14819777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 has to be positive definite, in order</a:t>
            </a:r>
            <a:r>
              <a:rPr lang="en-US" baseline="0" dirty="0"/>
              <a:t> to guarantee that </a:t>
            </a:r>
            <a:r>
              <a:rPr lang="en-US" baseline="0" dirty="0" err="1"/>
              <a:t>dk</a:t>
            </a:r>
            <a:r>
              <a:rPr lang="en-US" baseline="0" dirty="0"/>
              <a:t> is a descent direction.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79</a:t>
            </a:fld>
            <a:endParaRPr lang="en-US"/>
          </a:p>
        </p:txBody>
      </p:sp>
    </p:spTree>
    <p:extLst>
      <p:ext uri="{BB962C8B-B14F-4D97-AF65-F5344CB8AC3E}">
        <p14:creationId xmlns:p14="http://schemas.microsoft.com/office/powerpoint/2010/main" val="379968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problem of classification.</a:t>
            </a:r>
            <a:r>
              <a:rPr lang="en-US" baseline="0" dirty="0"/>
              <a:t> Given features x, we want to predict class label y.</a:t>
            </a:r>
          </a:p>
          <a:p>
            <a:endParaRPr lang="en-US" baseline="0" dirty="0"/>
          </a:p>
          <a:p>
            <a:r>
              <a:rPr lang="en-US" baseline="0" dirty="0"/>
              <a:t>A generative classifier is one that builds a joint probability distribution p of x and y. The parameters of the joint distribution are estimated from training data where we are given training pairs of x and y.</a:t>
            </a:r>
          </a:p>
          <a:p>
            <a:endParaRPr lang="en-US" baseline="0" dirty="0"/>
          </a:p>
          <a:p>
            <a:r>
              <a:rPr lang="en-US" baseline="0" dirty="0"/>
              <a:t>Once we have trained the classifier, given a new data point x, we can compute the posterior probability of class label y given x</a:t>
            </a:r>
          </a:p>
          <a:p>
            <a:endParaRPr lang="en-US" baseline="0" dirty="0"/>
          </a:p>
          <a:p>
            <a:r>
              <a:rPr lang="en-US" baseline="0" dirty="0"/>
              <a:t>This is called a generative classifier, because we can generate new samples of features x AND class label y from the joint probability distribution.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a:t>
            </a:fld>
            <a:endParaRPr lang="en-US"/>
          </a:p>
        </p:txBody>
      </p:sp>
    </p:spTree>
    <p:extLst>
      <p:ext uri="{BB962C8B-B14F-4D97-AF65-F5344CB8AC3E}">
        <p14:creationId xmlns:p14="http://schemas.microsoft.com/office/powerpoint/2010/main" val="5155915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this, let’s consider the inner product between the steepest descent direction NEGATIVE the gradient AND negative</a:t>
            </a:r>
            <a:r>
              <a:rPr lang="en-US" baseline="0" dirty="0"/>
              <a:t> hessian inverse TIMES gradient of f.</a:t>
            </a:r>
          </a:p>
          <a:p>
            <a:endParaRPr lang="en-US" baseline="0" dirty="0"/>
          </a:p>
          <a:p>
            <a:r>
              <a:rPr lang="en-US" baseline="0" dirty="0"/>
              <a:t>If the hessian is positive definite, the hessian inverse is also positive definite, so the inner product will be greater than 0.</a:t>
            </a:r>
          </a:p>
          <a:p>
            <a:endParaRPr lang="en-US" baseline="0" dirty="0"/>
          </a:p>
          <a:p>
            <a:r>
              <a:rPr lang="en-US" baseline="0" dirty="0"/>
              <a:t>Since the inner product is greater than 0, this means NEGATIVE Hessian inverse TIMES gradient of f is within 90 degrees of steepest descent direction (draw?).</a:t>
            </a:r>
          </a:p>
          <a:p>
            <a:endParaRPr lang="en-US" baseline="0" dirty="0"/>
          </a:p>
          <a:p>
            <a:r>
              <a:rPr lang="en-US" baseline="0" dirty="0"/>
              <a:t>Which means that if eta is small enough, </a:t>
            </a:r>
            <a:r>
              <a:rPr lang="en-US" baseline="0" dirty="0" err="1"/>
              <a:t>dk</a:t>
            </a:r>
            <a:r>
              <a:rPr lang="en-US" baseline="0" dirty="0"/>
              <a:t> will decrease the cost function f.</a:t>
            </a:r>
          </a:p>
        </p:txBody>
      </p:sp>
      <p:sp>
        <p:nvSpPr>
          <p:cNvPr id="4" name="Slide Number Placeholder 3"/>
          <p:cNvSpPr>
            <a:spLocks noGrp="1"/>
          </p:cNvSpPr>
          <p:nvPr>
            <p:ph type="sldNum" sz="quarter" idx="10"/>
          </p:nvPr>
        </p:nvSpPr>
        <p:spPr/>
        <p:txBody>
          <a:bodyPr/>
          <a:lstStyle/>
          <a:p>
            <a:fld id="{6C60E219-B6FC-754C-92EE-CBB76981DCE4}" type="slidenum">
              <a:rPr lang="en-US" smtClean="0"/>
              <a:t>80</a:t>
            </a:fld>
            <a:endParaRPr lang="en-US"/>
          </a:p>
        </p:txBody>
      </p:sp>
    </p:spTree>
    <p:extLst>
      <p:ext uri="{BB962C8B-B14F-4D97-AF65-F5344CB8AC3E}">
        <p14:creationId xmlns:p14="http://schemas.microsoft.com/office/powerpoint/2010/main" val="26928723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Hessian is not positive definite, then we can use the </a:t>
            </a:r>
            <a:r>
              <a:rPr lang="en-US" dirty="0" err="1"/>
              <a:t>levenberg-marquardt</a:t>
            </a:r>
            <a:r>
              <a:rPr lang="en-US" baseline="0" dirty="0"/>
              <a:t> algorithm if our cost function is in the form of nonlinear least squares.</a:t>
            </a:r>
          </a:p>
          <a:p>
            <a:endParaRPr lang="en-US" baseline="0" dirty="0"/>
          </a:p>
          <a:p>
            <a:r>
              <a:rPr lang="en-US" baseline="0" dirty="0"/>
              <a:t>The </a:t>
            </a:r>
            <a:r>
              <a:rPr lang="en-US" baseline="0" dirty="0" err="1"/>
              <a:t>levenberg-marquardt</a:t>
            </a:r>
            <a:r>
              <a:rPr lang="en-US" baseline="0" dirty="0"/>
              <a:t> algorithm is a hybrid between the steepest descent and newton’s optimization. I highly recommend it if you have a nonlinear least squares problem to minimize. In my experience, It works very very well. </a:t>
            </a:r>
          </a:p>
          <a:p>
            <a:endParaRPr lang="en-US" baseline="0" dirty="0"/>
          </a:p>
          <a:p>
            <a:r>
              <a:rPr lang="en-US" baseline="0" dirty="0"/>
              <a:t>Wikipedia has an easy explanation for the algorithm.</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81</a:t>
            </a:fld>
            <a:endParaRPr lang="en-US"/>
          </a:p>
        </p:txBody>
      </p:sp>
    </p:spTree>
    <p:extLst>
      <p:ext uri="{BB962C8B-B14F-4D97-AF65-F5344CB8AC3E}">
        <p14:creationId xmlns:p14="http://schemas.microsoft.com/office/powerpoint/2010/main" val="20005780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the Newton method</a:t>
            </a:r>
            <a:r>
              <a:rPr lang="en-US" baseline="0" dirty="0"/>
              <a:t> is that even when the hessian is positive definite, it is usually very expensive to compute the Hessian and its inverse in order to compute Hessian inverse TIMES the gradient g.</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82</a:t>
            </a:fld>
            <a:endParaRPr lang="en-US"/>
          </a:p>
        </p:txBody>
      </p:sp>
    </p:spTree>
    <p:extLst>
      <p:ext uri="{BB962C8B-B14F-4D97-AF65-F5344CB8AC3E}">
        <p14:creationId xmlns:p14="http://schemas.microsoft.com/office/powerpoint/2010/main" val="11202749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famous approximation is called the BFGS low rank approximation to the Hessian.</a:t>
            </a:r>
          </a:p>
          <a:p>
            <a:endParaRPr lang="en-US" baseline="0" dirty="0"/>
          </a:p>
          <a:p>
            <a:r>
              <a:rPr lang="en-US" baseline="0" dirty="0"/>
              <a:t>Where the Hessian at k+1 is approximated to be this matrix Bk+1 which is equal to B at previous iteration k (</a:t>
            </a:r>
            <a:r>
              <a:rPr lang="en-US" baseline="0" dirty="0" err="1"/>
              <a:t>Bk</a:t>
            </a:r>
            <a:r>
              <a:rPr lang="en-US" baseline="0" dirty="0"/>
              <a:t>) + these two matrix terms of rank two.</a:t>
            </a:r>
          </a:p>
          <a:p>
            <a:endParaRPr lang="en-US" baseline="0" dirty="0"/>
          </a:p>
          <a:p>
            <a:r>
              <a:rPr lang="en-US" baseline="0" dirty="0"/>
              <a:t>B is initialized to be the identity matrix.</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83</a:t>
            </a:fld>
            <a:endParaRPr lang="en-US"/>
          </a:p>
        </p:txBody>
      </p:sp>
    </p:spTree>
    <p:extLst>
      <p:ext uri="{BB962C8B-B14F-4D97-AF65-F5344CB8AC3E}">
        <p14:creationId xmlns:p14="http://schemas.microsoft.com/office/powerpoint/2010/main" val="3398414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a:t>
            </a:r>
            <a:r>
              <a:rPr lang="en-US" baseline="0" dirty="0"/>
              <a:t> course, even if we have an approximation to the Hessian, we still need to invert it, which is quite expensive.</a:t>
            </a:r>
          </a:p>
          <a:p>
            <a:endParaRPr lang="en-US" baseline="0" dirty="0"/>
          </a:p>
          <a:p>
            <a:r>
              <a:rPr lang="en-US" baseline="0" dirty="0"/>
              <a:t>So instead we can simply keep track of the Hessian inverse. </a:t>
            </a:r>
          </a:p>
          <a:p>
            <a:endParaRPr lang="en-US" baseline="0" dirty="0"/>
          </a:p>
          <a:p>
            <a:r>
              <a:rPr lang="en-US" baseline="0" dirty="0"/>
              <a:t>And we can do so using the Sherman-Morrison inversion lemma, which tells us how to write the inverse of a matrix A + u TIMES v transpose as a function of A inverse and u and v transpose. </a:t>
            </a:r>
          </a:p>
          <a:p>
            <a:endParaRPr lang="en-US" baseline="0" dirty="0"/>
          </a:p>
          <a:p>
            <a:r>
              <a:rPr lang="en-US" baseline="0" dirty="0"/>
              <a:t>So if we imagine A to be the B in BFGS, this means that given B k inverse, we can easily compute B k+1 inverse WITHOUT having to compute B k +1 and then invert it.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84</a:t>
            </a:fld>
            <a:endParaRPr lang="en-US"/>
          </a:p>
        </p:txBody>
      </p:sp>
    </p:spTree>
    <p:extLst>
      <p:ext uri="{BB962C8B-B14F-4D97-AF65-F5344CB8AC3E}">
        <p14:creationId xmlns:p14="http://schemas.microsoft.com/office/powerpoint/2010/main" val="34549975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B inverse is still a D by</a:t>
            </a:r>
            <a:r>
              <a:rPr lang="en-US" baseline="0" dirty="0"/>
              <a:t> D matrix, where D is the number of features, so this still requires order D square of memory.</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85</a:t>
            </a:fld>
            <a:endParaRPr lang="en-US"/>
          </a:p>
        </p:txBody>
      </p:sp>
    </p:spTree>
    <p:extLst>
      <p:ext uri="{BB962C8B-B14F-4D97-AF65-F5344CB8AC3E}">
        <p14:creationId xmlns:p14="http://schemas.microsoft.com/office/powerpoint/2010/main" val="24372405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limited memory BFGS, we can approximate Hessian inverse TIMES g directly using the most recent m pairs of </a:t>
            </a:r>
            <a:r>
              <a:rPr lang="en-US" baseline="0" dirty="0" err="1"/>
              <a:t>sk</a:t>
            </a:r>
            <a:r>
              <a:rPr lang="en-US" baseline="0" dirty="0"/>
              <a:t> and </a:t>
            </a:r>
            <a:r>
              <a:rPr lang="en-US" baseline="0" dirty="0" err="1"/>
              <a:t>yk</a:t>
            </a:r>
            <a:r>
              <a:rPr lang="en-US" baseline="0" dirty="0"/>
              <a:t>.</a:t>
            </a:r>
          </a:p>
          <a:p>
            <a:endParaRPr lang="en-US" baseline="0" dirty="0"/>
          </a:p>
          <a:p>
            <a:r>
              <a:rPr lang="en-US" baseline="0" dirty="0"/>
              <a:t>So therefore the memory usage is only order m TIMES D</a:t>
            </a:r>
          </a:p>
          <a:p>
            <a:endParaRPr lang="en-US" baseline="0" dirty="0"/>
          </a:p>
          <a:p>
            <a:r>
              <a:rPr lang="en-US" baseline="0" dirty="0"/>
              <a:t>Typically m is set to be about 20.</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86</a:t>
            </a:fld>
            <a:endParaRPr lang="en-US"/>
          </a:p>
        </p:txBody>
      </p:sp>
    </p:spTree>
    <p:extLst>
      <p:ext uri="{BB962C8B-B14F-4D97-AF65-F5344CB8AC3E}">
        <p14:creationId xmlns:p14="http://schemas.microsoft.com/office/powerpoint/2010/main" val="20083143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87</a:t>
            </a:fld>
            <a:endParaRPr lang="en-US"/>
          </a:p>
        </p:txBody>
      </p:sp>
    </p:spTree>
    <p:extLst>
      <p:ext uri="{BB962C8B-B14F-4D97-AF65-F5344CB8AC3E}">
        <p14:creationId xmlns:p14="http://schemas.microsoft.com/office/powerpoint/2010/main" val="3562142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apply what we learn to optimize the negative log likelihood.</a:t>
            </a:r>
          </a:p>
        </p:txBody>
      </p:sp>
      <p:sp>
        <p:nvSpPr>
          <p:cNvPr id="4" name="Slide Number Placeholder 3"/>
          <p:cNvSpPr>
            <a:spLocks noGrp="1"/>
          </p:cNvSpPr>
          <p:nvPr>
            <p:ph type="sldNum" sz="quarter" idx="10"/>
          </p:nvPr>
        </p:nvSpPr>
        <p:spPr/>
        <p:txBody>
          <a:bodyPr/>
          <a:lstStyle/>
          <a:p>
            <a:fld id="{6C60E219-B6FC-754C-92EE-CBB76981DCE4}" type="slidenum">
              <a:rPr lang="en-US" smtClean="0"/>
              <a:t>88</a:t>
            </a:fld>
            <a:endParaRPr lang="en-US"/>
          </a:p>
        </p:txBody>
      </p:sp>
    </p:spTree>
    <p:extLst>
      <p:ext uri="{BB962C8B-B14F-4D97-AF65-F5344CB8AC3E}">
        <p14:creationId xmlns:p14="http://schemas.microsoft.com/office/powerpoint/2010/main" val="35795878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note that we actually want to model the probability that y is equal to 1 given x and w to be the SIGMOID of w0 + w transpose x. w0 is called the offset or bias term. </a:t>
            </a:r>
          </a:p>
          <a:p>
            <a:endParaRPr lang="en-US" baseline="0" dirty="0"/>
          </a:p>
          <a:p>
            <a:r>
              <a:rPr lang="en-US" baseline="0" dirty="0"/>
              <a:t>Why do we need this offset term?</a:t>
            </a:r>
          </a:p>
        </p:txBody>
      </p:sp>
      <p:sp>
        <p:nvSpPr>
          <p:cNvPr id="4" name="Slide Number Placeholder 3"/>
          <p:cNvSpPr>
            <a:spLocks noGrp="1"/>
          </p:cNvSpPr>
          <p:nvPr>
            <p:ph type="sldNum" sz="quarter" idx="10"/>
          </p:nvPr>
        </p:nvSpPr>
        <p:spPr/>
        <p:txBody>
          <a:bodyPr/>
          <a:lstStyle/>
          <a:p>
            <a:fld id="{6C60E219-B6FC-754C-92EE-CBB76981DCE4}" type="slidenum">
              <a:rPr lang="en-US" smtClean="0"/>
              <a:t>89</a:t>
            </a:fld>
            <a:endParaRPr lang="en-US"/>
          </a:p>
        </p:txBody>
      </p:sp>
    </p:spTree>
    <p:extLst>
      <p:ext uri="{BB962C8B-B14F-4D97-AF65-F5344CB8AC3E}">
        <p14:creationId xmlns:p14="http://schemas.microsoft.com/office/powerpoint/2010/main" val="1457458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a:t>
            </a:r>
            <a:r>
              <a:rPr lang="en-US" baseline="0" dirty="0"/>
              <a:t> a discriminative classifier directly models the posterior probability p of y given x. </a:t>
            </a:r>
          </a:p>
          <a:p>
            <a:endParaRPr lang="en-US" baseline="0" dirty="0"/>
          </a:p>
          <a:p>
            <a:r>
              <a:rPr lang="en-US" baseline="0" dirty="0"/>
              <a:t>The parameters of the posterior distribution is estimated from training data again consisting of pairs of features x and class labels y</a:t>
            </a:r>
          </a:p>
          <a:p>
            <a:endParaRPr lang="en-US" baseline="0" dirty="0"/>
          </a:p>
          <a:p>
            <a:r>
              <a:rPr lang="en-US" baseline="0" dirty="0"/>
              <a:t>Once we have trained the classifier, given a new data point x, we can compute the posterior probability of class label y given x</a:t>
            </a:r>
          </a:p>
          <a:p>
            <a:endParaRPr lang="en-US" baseline="0" dirty="0"/>
          </a:p>
          <a:p>
            <a:r>
              <a:rPr lang="en-US" baseline="0" dirty="0"/>
              <a:t>This is called a discriminative model, because we model the posterior probability directly. We cannot generate new data points based on the discriminative model. </a:t>
            </a:r>
          </a:p>
        </p:txBody>
      </p:sp>
      <p:sp>
        <p:nvSpPr>
          <p:cNvPr id="4" name="Slide Number Placeholder 3"/>
          <p:cNvSpPr>
            <a:spLocks noGrp="1"/>
          </p:cNvSpPr>
          <p:nvPr>
            <p:ph type="sldNum" sz="quarter" idx="10"/>
          </p:nvPr>
        </p:nvSpPr>
        <p:spPr/>
        <p:txBody>
          <a:bodyPr/>
          <a:lstStyle/>
          <a:p>
            <a:fld id="{6C60E219-B6FC-754C-92EE-CBB76981DCE4}" type="slidenum">
              <a:rPr lang="en-US" smtClean="0"/>
              <a:t>9</a:t>
            </a:fld>
            <a:endParaRPr lang="en-US"/>
          </a:p>
        </p:txBody>
      </p:sp>
    </p:spTree>
    <p:extLst>
      <p:ext uri="{BB962C8B-B14F-4D97-AF65-F5344CB8AC3E}">
        <p14:creationId xmlns:p14="http://schemas.microsoft.com/office/powerpoint/2010/main" val="16001369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Without the bias term w0, suppose all features are equal to 0, so x is a zero vector.</a:t>
            </a:r>
          </a:p>
          <a:p>
            <a:endParaRPr lang="en-US" baseline="0" dirty="0"/>
          </a:p>
          <a:p>
            <a:r>
              <a:rPr lang="en-US" baseline="0" dirty="0"/>
              <a:t>Then the posterior distribution of y is equal to sigmoid of w TRANSPOSE times the 0 vector, which is equal to 0.5.</a:t>
            </a:r>
          </a:p>
        </p:txBody>
      </p:sp>
      <p:sp>
        <p:nvSpPr>
          <p:cNvPr id="4" name="Slide Number Placeholder 3"/>
          <p:cNvSpPr>
            <a:spLocks noGrp="1"/>
          </p:cNvSpPr>
          <p:nvPr>
            <p:ph type="sldNum" sz="quarter" idx="10"/>
          </p:nvPr>
        </p:nvSpPr>
        <p:spPr/>
        <p:txBody>
          <a:bodyPr/>
          <a:lstStyle/>
          <a:p>
            <a:fld id="{6C60E219-B6FC-754C-92EE-CBB76981DCE4}" type="slidenum">
              <a:rPr lang="en-US" smtClean="0"/>
              <a:t>90</a:t>
            </a:fld>
            <a:endParaRPr lang="en-US"/>
          </a:p>
        </p:txBody>
      </p:sp>
    </p:spTree>
    <p:extLst>
      <p:ext uri="{BB962C8B-B14F-4D97-AF65-F5344CB8AC3E}">
        <p14:creationId xmlns:p14="http://schemas.microsoft.com/office/powerpoint/2010/main" val="39721694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means that the decision boundary passes through the origin.</a:t>
            </a:r>
          </a:p>
          <a:p>
            <a:endParaRPr lang="en-US" baseline="0" dirty="0"/>
          </a:p>
          <a:p>
            <a:r>
              <a:rPr lang="en-US" baseline="0" dirty="0"/>
              <a:t>Remember the decision boundary is where the posterior probability of two classes are the same. </a:t>
            </a:r>
          </a:p>
          <a:p>
            <a:endParaRPr lang="en-US" baseline="0" dirty="0"/>
          </a:p>
          <a:p>
            <a:r>
              <a:rPr lang="en-US" baseline="0" dirty="0"/>
              <a:t>So on one side of the decision boundary, we classify the data as from one class. On the other side of the decision boundary, we classify data as from the other class.</a:t>
            </a:r>
          </a:p>
        </p:txBody>
      </p:sp>
      <p:sp>
        <p:nvSpPr>
          <p:cNvPr id="4" name="Slide Number Placeholder 3"/>
          <p:cNvSpPr>
            <a:spLocks noGrp="1"/>
          </p:cNvSpPr>
          <p:nvPr>
            <p:ph type="sldNum" sz="quarter" idx="10"/>
          </p:nvPr>
        </p:nvSpPr>
        <p:spPr/>
        <p:txBody>
          <a:bodyPr/>
          <a:lstStyle/>
          <a:p>
            <a:fld id="{6C60E219-B6FC-754C-92EE-CBB76981DCE4}" type="slidenum">
              <a:rPr lang="en-US" smtClean="0"/>
              <a:t>91</a:t>
            </a:fld>
            <a:endParaRPr lang="en-US"/>
          </a:p>
        </p:txBody>
      </p:sp>
    </p:spTree>
    <p:extLst>
      <p:ext uri="{BB962C8B-B14F-4D97-AF65-F5344CB8AC3E}">
        <p14:creationId xmlns:p14="http://schemas.microsoft.com/office/powerpoint/2010/main" val="30020844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However, suppose we have two classes triangles and stars.</a:t>
            </a:r>
          </a:p>
          <a:p>
            <a:endParaRPr lang="en-US" baseline="0" dirty="0"/>
          </a:p>
          <a:p>
            <a:r>
              <a:rPr lang="en-US" baseline="0" dirty="0"/>
              <a:t>Notice that there are no decision boundary that passes through the origin and can separate the stars and triangles?</a:t>
            </a:r>
          </a:p>
          <a:p>
            <a:endParaRPr lang="en-US" baseline="0" dirty="0"/>
          </a:p>
          <a:p>
            <a:r>
              <a:rPr lang="en-US" baseline="0" dirty="0"/>
              <a:t>This is why we need the bias term w0. </a:t>
            </a:r>
          </a:p>
        </p:txBody>
      </p:sp>
      <p:sp>
        <p:nvSpPr>
          <p:cNvPr id="4" name="Slide Number Placeholder 3"/>
          <p:cNvSpPr>
            <a:spLocks noGrp="1"/>
          </p:cNvSpPr>
          <p:nvPr>
            <p:ph type="sldNum" sz="quarter" idx="10"/>
          </p:nvPr>
        </p:nvSpPr>
        <p:spPr/>
        <p:txBody>
          <a:bodyPr/>
          <a:lstStyle/>
          <a:p>
            <a:fld id="{6C60E219-B6FC-754C-92EE-CBB76981DCE4}" type="slidenum">
              <a:rPr lang="en-US" smtClean="0"/>
              <a:t>92</a:t>
            </a:fld>
            <a:endParaRPr lang="en-US"/>
          </a:p>
        </p:txBody>
      </p:sp>
    </p:spTree>
    <p:extLst>
      <p:ext uri="{BB962C8B-B14F-4D97-AF65-F5344CB8AC3E}">
        <p14:creationId xmlns:p14="http://schemas.microsoft.com/office/powerpoint/2010/main" val="5449875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apply Newton’s method for logistic regression. </a:t>
            </a:r>
          </a:p>
          <a:p>
            <a:endParaRPr lang="en-US" dirty="0"/>
          </a:p>
          <a:p>
            <a:r>
              <a:rPr lang="en-US" dirty="0"/>
              <a:t>These equations are copied from the previous slide. Because the Hessian is </a:t>
            </a:r>
            <a:r>
              <a:rPr lang="en-US" baseline="0" dirty="0"/>
              <a:t>positive definite in logistic regression, this is awesome because this means we can use Newton’s method for optimization.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93</a:t>
            </a:fld>
            <a:endParaRPr lang="en-US"/>
          </a:p>
        </p:txBody>
      </p:sp>
    </p:spTree>
    <p:extLst>
      <p:ext uri="{BB962C8B-B14F-4D97-AF65-F5344CB8AC3E}">
        <p14:creationId xmlns:p14="http://schemas.microsoft.com/office/powerpoint/2010/main" val="4227616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incorporate this bias term, the easiest thing to do, is to concatenate 1 to the start of each feature vector xi, so each feature vector is now of length D+1. </a:t>
            </a:r>
          </a:p>
          <a:p>
            <a:endParaRPr lang="en-US" baseline="0" dirty="0"/>
          </a:p>
          <a:p>
            <a:r>
              <a:rPr lang="en-US" baseline="0" dirty="0"/>
              <a:t>So across all </a:t>
            </a:r>
            <a:r>
              <a:rPr lang="en-US" baseline="0" dirty="0" err="1"/>
              <a:t>datapoints</a:t>
            </a:r>
            <a:r>
              <a:rPr lang="en-US" baseline="0" dirty="0"/>
              <a:t>, the first feature has a value of 1. Does this make sense? </a:t>
            </a:r>
          </a:p>
        </p:txBody>
      </p:sp>
      <p:sp>
        <p:nvSpPr>
          <p:cNvPr id="4" name="Slide Number Placeholder 3"/>
          <p:cNvSpPr>
            <a:spLocks noGrp="1"/>
          </p:cNvSpPr>
          <p:nvPr>
            <p:ph type="sldNum" sz="quarter" idx="10"/>
          </p:nvPr>
        </p:nvSpPr>
        <p:spPr/>
        <p:txBody>
          <a:bodyPr/>
          <a:lstStyle/>
          <a:p>
            <a:fld id="{6C60E219-B6FC-754C-92EE-CBB76981DCE4}" type="slidenum">
              <a:rPr lang="en-US" smtClean="0"/>
              <a:t>94</a:t>
            </a:fld>
            <a:endParaRPr lang="en-US"/>
          </a:p>
        </p:txBody>
      </p:sp>
    </p:spTree>
    <p:extLst>
      <p:ext uri="{BB962C8B-B14F-4D97-AF65-F5344CB8AC3E}">
        <p14:creationId xmlns:p14="http://schemas.microsoft.com/office/powerpoint/2010/main" val="32834946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model is still the same as before: p of </a:t>
            </a:r>
            <a:r>
              <a:rPr lang="en-US" baseline="0" dirty="0" err="1"/>
              <a:t>yi</a:t>
            </a:r>
            <a:r>
              <a:rPr lang="en-US" baseline="0" dirty="0"/>
              <a:t> = 1 given xi and w is equal to sigmoid of w TRANSPOSE xi.</a:t>
            </a:r>
          </a:p>
          <a:p>
            <a:endParaRPr lang="en-US" baseline="0" dirty="0"/>
          </a:p>
          <a:p>
            <a:r>
              <a:rPr lang="en-US" baseline="0" dirty="0"/>
              <a:t>However, notice that xi on the right hand side is now the modified xi?</a:t>
            </a:r>
          </a:p>
          <a:p>
            <a:endParaRPr lang="en-US" baseline="0" dirty="0"/>
          </a:p>
          <a:p>
            <a:r>
              <a:rPr lang="en-US" baseline="0" dirty="0"/>
              <a:t>And the modified w is now a (D+1) x 1 vector. So the first element of w is now the bias term.</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95</a:t>
            </a:fld>
            <a:endParaRPr lang="en-US"/>
          </a:p>
        </p:txBody>
      </p:sp>
    </p:spTree>
    <p:extLst>
      <p:ext uri="{BB962C8B-B14F-4D97-AF65-F5344CB8AC3E}">
        <p14:creationId xmlns:p14="http://schemas.microsoft.com/office/powerpoint/2010/main" val="40561321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then compute the gradient and Hessian using the above formulas, but now we are using the modified x with the extra 1 concatenated and w becomes the modified w.</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for example X transpose is now the concatenation of the modified xi.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96</a:t>
            </a:fld>
            <a:endParaRPr lang="en-US"/>
          </a:p>
        </p:txBody>
      </p:sp>
    </p:spTree>
    <p:extLst>
      <p:ext uri="{BB962C8B-B14F-4D97-AF65-F5344CB8AC3E}">
        <p14:creationId xmlns:p14="http://schemas.microsoft.com/office/powerpoint/2010/main" val="891272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we initialize the algorithm by setting w to be all zeros.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97</a:t>
            </a:fld>
            <a:endParaRPr lang="en-US"/>
          </a:p>
        </p:txBody>
      </p:sp>
    </p:spTree>
    <p:extLst>
      <p:ext uri="{BB962C8B-B14F-4D97-AF65-F5344CB8AC3E}">
        <p14:creationId xmlns:p14="http://schemas.microsoft.com/office/powerpoint/2010/main" val="8912728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then repeatedly update w until convergence using the Newton’s update equation. </a:t>
            </a:r>
          </a:p>
          <a:p>
            <a:endParaRPr lang="en-US" baseline="0" dirty="0"/>
          </a:p>
          <a:p>
            <a:r>
              <a:rPr lang="en-US" baseline="0" dirty="0"/>
              <a:t>For simplicity, the step size is set to 1. In fact, for the assignment, you can set step size to be 1. It will work.</a:t>
            </a:r>
          </a:p>
          <a:p>
            <a:endParaRPr lang="en-US" baseline="0" dirty="0"/>
          </a:p>
          <a:p>
            <a:r>
              <a:rPr lang="en-US" baseline="0" dirty="0"/>
              <a:t>Any questions?</a:t>
            </a:r>
          </a:p>
        </p:txBody>
      </p:sp>
      <p:sp>
        <p:nvSpPr>
          <p:cNvPr id="4" name="Slide Number Placeholder 3"/>
          <p:cNvSpPr>
            <a:spLocks noGrp="1"/>
          </p:cNvSpPr>
          <p:nvPr>
            <p:ph type="sldNum" sz="quarter" idx="10"/>
          </p:nvPr>
        </p:nvSpPr>
        <p:spPr/>
        <p:txBody>
          <a:bodyPr/>
          <a:lstStyle/>
          <a:p>
            <a:fld id="{6C60E219-B6FC-754C-92EE-CBB76981DCE4}" type="slidenum">
              <a:rPr lang="en-US" smtClean="0"/>
              <a:t>98</a:t>
            </a:fld>
            <a:endParaRPr lang="en-US"/>
          </a:p>
        </p:txBody>
      </p:sp>
    </p:spTree>
    <p:extLst>
      <p:ext uri="{BB962C8B-B14F-4D97-AF65-F5344CB8AC3E}">
        <p14:creationId xmlns:p14="http://schemas.microsoft.com/office/powerpoint/2010/main" val="8912728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99</a:t>
            </a:fld>
            <a:endParaRPr lang="en-US"/>
          </a:p>
        </p:txBody>
      </p:sp>
    </p:spTree>
    <p:extLst>
      <p:ext uri="{BB962C8B-B14F-4D97-AF65-F5344CB8AC3E}">
        <p14:creationId xmlns:p14="http://schemas.microsoft.com/office/powerpoint/2010/main" val="294869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703B8E5-556C-3C42-99A2-280233458C93}" type="datetime1">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504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8F5713-1A3A-3346-88D9-4304242DFD2C}" type="datetime1">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29025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6F32EB-73DA-FD49-9228-838CE0CABA1F}" type="datetime1">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83384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BA1282-9054-8C47-93DF-05935B1F5783}" type="datetime1">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1520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A9E7FA-CA3D-3643-974D-AD30F4EF9632}" type="datetime1">
              <a:rPr lang="en-US" smtClean="0"/>
              <a:t>9/15/19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756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FD40B9-A83E-2146-A0FB-BBA36740C9D4}" type="datetime1">
              <a:rPr lang="en-US" smtClean="0"/>
              <a:t>9/15/19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8630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7E5313-4803-F844-B349-0CFAFD866B47}" type="datetime1">
              <a:rPr lang="en-US" smtClean="0"/>
              <a:t>9/15/19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094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32F904-3A03-F74F-AD3E-116C2B499AEC}" type="datetime1">
              <a:rPr lang="en-US" smtClean="0"/>
              <a:t>9/15/19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2301065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A42CC5-6196-2B4D-9DEA-D644B189A8E6}" type="datetime1">
              <a:rPr lang="en-US" smtClean="0"/>
              <a:t>9/15/19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5232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67B730-7319-D246-8B83-19B269B1979C}" type="datetime1">
              <a:rPr lang="en-US" smtClean="0"/>
              <a:t>9/15/19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789700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3DE402-481A-3040-9203-FC08A7766FDF}" type="datetime1">
              <a:rPr lang="en-US" smtClean="0"/>
              <a:t>9/15/19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03360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37196C-26F6-8B4E-AC81-D1DC7799593D}" type="datetime1">
              <a:rPr lang="en-US" smtClean="0"/>
              <a:t>9/15/19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8E0EA-E314-DD47-BB8D-9FCCD5DE16EE}" type="slidenum">
              <a:rPr lang="en-US" smtClean="0"/>
              <a:t>‹#›</a:t>
            </a:fld>
            <a:endParaRPr lang="en-US"/>
          </a:p>
        </p:txBody>
      </p:sp>
    </p:spTree>
    <p:extLst>
      <p:ext uri="{BB962C8B-B14F-4D97-AF65-F5344CB8AC3E}">
        <p14:creationId xmlns:p14="http://schemas.microsoft.com/office/powerpoint/2010/main" val="143940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6.png"/></Relationships>
</file>

<file path=ppt/slides/_rels/slide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7.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7.png"/></Relationships>
</file>

<file path=ppt/slides/_rels/slide10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1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6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6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7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7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8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047" y="1395412"/>
            <a:ext cx="8623905" cy="1470025"/>
          </a:xfrm>
        </p:spPr>
        <p:txBody>
          <a:bodyPr>
            <a:normAutofit/>
          </a:bodyPr>
          <a:lstStyle/>
          <a:p>
            <a:r>
              <a:rPr lang="en-US" dirty="0"/>
              <a:t>EE5907/EE5027 Week 4: Logistic Regression</a:t>
            </a:r>
          </a:p>
        </p:txBody>
      </p:sp>
      <p:sp>
        <p:nvSpPr>
          <p:cNvPr id="4" name="Subtitle 2"/>
          <p:cNvSpPr>
            <a:spLocks noGrp="1"/>
          </p:cNvSpPr>
          <p:nvPr>
            <p:ph type="subTitle" idx="1"/>
          </p:nvPr>
        </p:nvSpPr>
        <p:spPr>
          <a:xfrm>
            <a:off x="685800" y="2810098"/>
            <a:ext cx="7772400" cy="2258142"/>
          </a:xfrm>
        </p:spPr>
        <p:txBody>
          <a:bodyPr>
            <a:normAutofit/>
          </a:bodyPr>
          <a:lstStyle/>
          <a:p>
            <a:r>
              <a:rPr lang="en-US" dirty="0">
                <a:solidFill>
                  <a:schemeClr val="tx1"/>
                </a:solidFill>
              </a:rPr>
              <a:t>BT Thomas Yeo</a:t>
            </a:r>
          </a:p>
          <a:p>
            <a:r>
              <a:rPr lang="en-US" dirty="0">
                <a:solidFill>
                  <a:schemeClr val="tx1"/>
                </a:solidFill>
              </a:rPr>
              <a:t>ECE, CIRC, </a:t>
            </a:r>
            <a:r>
              <a:rPr lang="en-US" dirty="0" err="1">
                <a:solidFill>
                  <a:schemeClr val="tx1"/>
                </a:solidFill>
              </a:rPr>
              <a:t>Sinapse</a:t>
            </a:r>
            <a:r>
              <a:rPr lang="en-US" dirty="0">
                <a:solidFill>
                  <a:schemeClr val="tx1"/>
                </a:solidFill>
              </a:rPr>
              <a:t>, Duke-NUS, HMS</a:t>
            </a:r>
          </a:p>
          <a:p>
            <a:endParaRPr lang="en-US" dirty="0">
              <a:solidFill>
                <a:schemeClr val="tx1"/>
              </a:solidFill>
            </a:endParaRPr>
          </a:p>
        </p:txBody>
      </p:sp>
    </p:spTree>
    <p:extLst>
      <p:ext uri="{BB962C8B-B14F-4D97-AF65-F5344CB8AC3E}">
        <p14:creationId xmlns:p14="http://schemas.microsoft.com/office/powerpoint/2010/main" val="3389507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77788"/>
            <a:ext cx="8229600" cy="1143000"/>
          </a:xfrm>
        </p:spPr>
        <p:txBody>
          <a:bodyPr>
            <a:normAutofit/>
          </a:bodyPr>
          <a:lstStyle/>
          <a:p>
            <a:r>
              <a:rPr lang="en-US" sz="3400" dirty="0"/>
              <a:t>Logistic Regression Model</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9460"/>
          <a:stretch/>
        </p:blipFill>
        <p:spPr>
          <a:xfrm>
            <a:off x="420312" y="1220789"/>
            <a:ext cx="8280000" cy="2778164"/>
          </a:xfrm>
          <a:prstGeom prst="rect">
            <a:avLst/>
          </a:prstGeom>
        </p:spPr>
      </p:pic>
    </p:spTree>
    <p:extLst>
      <p:ext uri="{BB962C8B-B14F-4D97-AF65-F5344CB8AC3E}">
        <p14:creationId xmlns:p14="http://schemas.microsoft.com/office/powerpoint/2010/main" val="28309910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normAutofit fontScale="90000"/>
          </a:bodyPr>
          <a:lstStyle/>
          <a:p>
            <a:r>
              <a:rPr lang="en-US" dirty="0"/>
              <a:t>One More Modification: Regularization </a:t>
            </a:r>
            <a:br>
              <a:rPr lang="en-US" dirty="0"/>
            </a:br>
            <a:r>
              <a:rPr lang="en-US" dirty="0"/>
              <a:t>(Regularizations are additional constraints to reduce overfitting)</a:t>
            </a:r>
            <a:br>
              <a:rPr lang="en-US" dirty="0"/>
            </a:br>
            <a:endParaRPr lang="en-US" dirty="0"/>
          </a:p>
        </p:txBody>
      </p:sp>
    </p:spTree>
    <p:extLst>
      <p:ext uri="{BB962C8B-B14F-4D97-AF65-F5344CB8AC3E}">
        <p14:creationId xmlns:p14="http://schemas.microsoft.com/office/powerpoint/2010/main" val="2464866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756"/>
            <a:ext cx="8229600" cy="1143000"/>
          </a:xfrm>
        </p:spPr>
        <p:txBody>
          <a:bodyPr>
            <a:normAutofit/>
          </a:bodyPr>
          <a:lstStyle/>
          <a:p>
            <a:r>
              <a:rPr lang="en-US" sz="3400" dirty="0"/>
              <a:t>Why do we need regularization?</a:t>
            </a:r>
          </a:p>
        </p:txBody>
      </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C6CBFD84-D514-E445-967A-DCD828D01D06}"/>
                  </a:ext>
                </a:extLst>
              </p:cNvPr>
              <p:cNvSpPr>
                <a:spLocks noGrp="1"/>
              </p:cNvSpPr>
              <p:nvPr>
                <p:ph idx="1"/>
              </p:nvPr>
            </p:nvSpPr>
            <p:spPr>
              <a:xfrm>
                <a:off x="357959" y="1231022"/>
                <a:ext cx="8528865" cy="2957502"/>
              </a:xfrm>
              <a:noFill/>
            </p:spPr>
            <p:txBody>
              <a:bodyPr>
                <a:noAutofit/>
              </a:bodyPr>
              <a:lstStyle/>
              <a:p>
                <a:pPr marL="241300" indent="-241300">
                  <a:buSzPct val="140000"/>
                </a:pPr>
                <a:r>
                  <a:rPr lang="en-US" sz="2000" dirty="0"/>
                  <a:t>In general, </a:t>
                </a:r>
                <a14:m>
                  <m:oMath xmlns:m="http://schemas.openxmlformats.org/officeDocument/2006/math">
                    <m:r>
                      <m:rPr>
                        <m:sty m:val="p"/>
                      </m:rPr>
                      <a:rPr lang="en-US" sz="2000">
                        <a:latin typeface="Cambria Math" panose="02040503050406030204" pitchFamily="18" charset="0"/>
                      </a:rPr>
                      <m:t>NLL</m:t>
                    </m:r>
                    <m:d>
                      <m:dPr>
                        <m:ctrlPr>
                          <a:rPr lang="en-US" sz="2000" i="1">
                            <a:latin typeface="Cambria Math" panose="02040503050406030204" pitchFamily="18" charset="0"/>
                          </a:rPr>
                        </m:ctrlPr>
                      </m:dPr>
                      <m:e>
                        <m:r>
                          <m:rPr>
                            <m:sty m:val="p"/>
                          </m:rPr>
                          <a:rPr lang="en-US" sz="2000">
                            <a:latin typeface="Cambria Math" panose="02040503050406030204" pitchFamily="18" charset="0"/>
                          </a:rPr>
                          <m:t>w</m:t>
                        </m:r>
                      </m:e>
                    </m:d>
                    <m:r>
                      <a:rPr lang="en-US" sz="2000" smtClean="0">
                        <a:latin typeface="Cambria Math" panose="02040503050406030204" pitchFamily="18" charset="0"/>
                      </a:rPr>
                      <m:t>=</m:t>
                    </m:r>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e>
                        </m:func>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0 </m:t>
                        </m:r>
                      </m:e>
                    </m:nary>
                  </m:oMath>
                </a14:m>
                <a:r>
                  <a:rPr lang="en-US" sz="2000" dirty="0"/>
                  <a:t> because </a:t>
                </a:r>
                <a14:m>
                  <m:oMath xmlns:m="http://schemas.openxmlformats.org/officeDocument/2006/math">
                    <m:r>
                      <a:rPr lang="en-US" sz="2000" b="0" i="0" smtClean="0">
                        <a:latin typeface="Cambria Math" panose="02040503050406030204" pitchFamily="18" charset="0"/>
                      </a:rPr>
                      <m:t>0 </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1</m:t>
                    </m:r>
                  </m:oMath>
                </a14:m>
                <a:r>
                  <a:rPr lang="en-US" sz="2000" dirty="0"/>
                  <a:t> </a:t>
                </a:r>
              </a:p>
              <a:p>
                <a:endParaRPr lang="en-US" sz="2000" dirty="0"/>
              </a:p>
            </p:txBody>
          </p:sp>
        </mc:Choice>
        <mc:Fallback xmlns="">
          <p:sp>
            <p:nvSpPr>
              <p:cNvPr id="40" name="Content Placeholder 2">
                <a:extLst>
                  <a:ext uri="{FF2B5EF4-FFF2-40B4-BE49-F238E27FC236}">
                    <a16:creationId xmlns:a16="http://schemas.microsoft.com/office/drawing/2014/main" id="{C6CBFD84-D514-E445-967A-DCD828D01D06}"/>
                  </a:ext>
                </a:extLst>
              </p:cNvPr>
              <p:cNvSpPr>
                <a:spLocks noGrp="1" noRot="1" noChangeAspect="1" noMove="1" noResize="1" noEditPoints="1" noAdjustHandles="1" noChangeArrowheads="1" noChangeShapeType="1" noTextEdit="1"/>
              </p:cNvSpPr>
              <p:nvPr>
                <p:ph idx="1"/>
              </p:nvPr>
            </p:nvSpPr>
            <p:spPr>
              <a:xfrm>
                <a:off x="357959" y="1231022"/>
                <a:ext cx="8528865" cy="2957502"/>
              </a:xfrm>
              <a:blipFill>
                <a:blip r:embed="rId3"/>
                <a:stretch>
                  <a:fillRect l="-1189" t="-15385"/>
                </a:stretch>
              </a:blipFill>
            </p:spPr>
            <p:txBody>
              <a:bodyPr/>
              <a:lstStyle/>
              <a:p>
                <a:r>
                  <a:rPr lang="en-US">
                    <a:noFill/>
                  </a:rPr>
                  <a:t> </a:t>
                </a:r>
              </a:p>
            </p:txBody>
          </p:sp>
        </mc:Fallback>
      </mc:AlternateContent>
    </p:spTree>
    <p:extLst>
      <p:ext uri="{BB962C8B-B14F-4D97-AF65-F5344CB8AC3E}">
        <p14:creationId xmlns:p14="http://schemas.microsoft.com/office/powerpoint/2010/main" val="18263418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756"/>
            <a:ext cx="8229600" cy="1143000"/>
          </a:xfrm>
        </p:spPr>
        <p:txBody>
          <a:bodyPr>
            <a:normAutofit/>
          </a:bodyPr>
          <a:lstStyle/>
          <a:p>
            <a:r>
              <a:rPr lang="en-US" sz="3400" dirty="0"/>
              <a:t>Why do we need regularization?</a:t>
            </a:r>
          </a:p>
        </p:txBody>
      </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C6CBFD84-D514-E445-967A-DCD828D01D06}"/>
                  </a:ext>
                </a:extLst>
              </p:cNvPr>
              <p:cNvSpPr>
                <a:spLocks noGrp="1"/>
              </p:cNvSpPr>
              <p:nvPr>
                <p:ph idx="1"/>
              </p:nvPr>
            </p:nvSpPr>
            <p:spPr>
              <a:xfrm>
                <a:off x="357959" y="1231022"/>
                <a:ext cx="8528865" cy="2957502"/>
              </a:xfrm>
              <a:noFill/>
            </p:spPr>
            <p:txBody>
              <a:bodyPr>
                <a:noAutofit/>
              </a:bodyPr>
              <a:lstStyle/>
              <a:p>
                <a:pPr marL="241300" indent="-241300">
                  <a:buSzPct val="140000"/>
                </a:pPr>
                <a:r>
                  <a:rPr lang="en-US" sz="2000" dirty="0"/>
                  <a:t>In general, </a:t>
                </a:r>
                <a14:m>
                  <m:oMath xmlns:m="http://schemas.openxmlformats.org/officeDocument/2006/math">
                    <m:r>
                      <m:rPr>
                        <m:sty m:val="p"/>
                      </m:rPr>
                      <a:rPr lang="en-US" sz="2000">
                        <a:latin typeface="Cambria Math" panose="02040503050406030204" pitchFamily="18" charset="0"/>
                      </a:rPr>
                      <m:t>NLL</m:t>
                    </m:r>
                    <m:d>
                      <m:dPr>
                        <m:ctrlPr>
                          <a:rPr lang="en-US" sz="2000" i="1">
                            <a:latin typeface="Cambria Math" panose="02040503050406030204" pitchFamily="18" charset="0"/>
                          </a:rPr>
                        </m:ctrlPr>
                      </m:dPr>
                      <m:e>
                        <m:r>
                          <m:rPr>
                            <m:sty m:val="p"/>
                          </m:rPr>
                          <a:rPr lang="en-US" sz="2000">
                            <a:latin typeface="Cambria Math" panose="02040503050406030204" pitchFamily="18" charset="0"/>
                          </a:rPr>
                          <m:t>w</m:t>
                        </m:r>
                      </m:e>
                    </m:d>
                    <m:r>
                      <a:rPr lang="en-US" sz="2000" smtClean="0">
                        <a:latin typeface="Cambria Math" panose="02040503050406030204" pitchFamily="18" charset="0"/>
                      </a:rPr>
                      <m:t>=</m:t>
                    </m:r>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e>
                        </m:func>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0 </m:t>
                        </m:r>
                      </m:e>
                    </m:nary>
                  </m:oMath>
                </a14:m>
                <a:r>
                  <a:rPr lang="en-US" sz="2000" dirty="0"/>
                  <a:t> because </a:t>
                </a:r>
                <a14:m>
                  <m:oMath xmlns:m="http://schemas.openxmlformats.org/officeDocument/2006/math">
                    <m:r>
                      <a:rPr lang="en-US" sz="2000" b="0" i="0" smtClean="0">
                        <a:latin typeface="Cambria Math" panose="02040503050406030204" pitchFamily="18" charset="0"/>
                      </a:rPr>
                      <m:t>0 </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1</m:t>
                    </m:r>
                  </m:oMath>
                </a14:m>
                <a:r>
                  <a:rPr lang="en-US" sz="2000" dirty="0"/>
                  <a:t> </a:t>
                </a:r>
              </a:p>
              <a:p>
                <a:pPr marL="241300" indent="-241300">
                  <a:buSzPct val="140000"/>
                </a:pPr>
                <a:r>
                  <a:rPr lang="en-US" sz="2000" dirty="0"/>
                  <a:t>When data is linearly separable, ||w|| becomes infinity, resulting in infinitely steep sigmoid, i.e., overfitting</a:t>
                </a:r>
              </a:p>
              <a:p>
                <a:endParaRPr lang="en-US" sz="2000" dirty="0"/>
              </a:p>
            </p:txBody>
          </p:sp>
        </mc:Choice>
        <mc:Fallback xmlns="">
          <p:sp>
            <p:nvSpPr>
              <p:cNvPr id="40" name="Content Placeholder 2">
                <a:extLst>
                  <a:ext uri="{FF2B5EF4-FFF2-40B4-BE49-F238E27FC236}">
                    <a16:creationId xmlns:a16="http://schemas.microsoft.com/office/drawing/2014/main" id="{C6CBFD84-D514-E445-967A-DCD828D01D06}"/>
                  </a:ext>
                </a:extLst>
              </p:cNvPr>
              <p:cNvSpPr>
                <a:spLocks noGrp="1" noRot="1" noChangeAspect="1" noMove="1" noResize="1" noEditPoints="1" noAdjustHandles="1" noChangeArrowheads="1" noChangeShapeType="1" noTextEdit="1"/>
              </p:cNvSpPr>
              <p:nvPr>
                <p:ph idx="1"/>
              </p:nvPr>
            </p:nvSpPr>
            <p:spPr>
              <a:xfrm>
                <a:off x="357959" y="1231022"/>
                <a:ext cx="8528865" cy="2957502"/>
              </a:xfrm>
              <a:blipFill>
                <a:blip r:embed="rId3"/>
                <a:stretch>
                  <a:fillRect l="-1189" t="-15385"/>
                </a:stretch>
              </a:blipFill>
            </p:spPr>
            <p:txBody>
              <a:bodyPr/>
              <a:lstStyle/>
              <a:p>
                <a:r>
                  <a:rPr lang="en-US">
                    <a:noFill/>
                  </a:rPr>
                  <a:t> </a:t>
                </a:r>
              </a:p>
            </p:txBody>
          </p:sp>
        </mc:Fallback>
      </mc:AlternateContent>
    </p:spTree>
    <p:extLst>
      <p:ext uri="{BB962C8B-B14F-4D97-AF65-F5344CB8AC3E}">
        <p14:creationId xmlns:p14="http://schemas.microsoft.com/office/powerpoint/2010/main" val="2192335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756"/>
            <a:ext cx="8229600" cy="1143000"/>
          </a:xfrm>
        </p:spPr>
        <p:txBody>
          <a:bodyPr>
            <a:normAutofit/>
          </a:bodyPr>
          <a:lstStyle/>
          <a:p>
            <a:r>
              <a:rPr lang="en-US" sz="3400" dirty="0"/>
              <a:t>Why do we need regularization?</a:t>
            </a:r>
          </a:p>
        </p:txBody>
      </p:sp>
      <p:cxnSp>
        <p:nvCxnSpPr>
          <p:cNvPr id="4" name="Straight Arrow Connector 3">
            <a:extLst>
              <a:ext uri="{FF2B5EF4-FFF2-40B4-BE49-F238E27FC236}">
                <a16:creationId xmlns:a16="http://schemas.microsoft.com/office/drawing/2014/main" id="{41970B4A-DD8A-514C-A9B8-5049244DD9E4}"/>
              </a:ext>
            </a:extLst>
          </p:cNvPr>
          <p:cNvCxnSpPr>
            <a:cxnSpLocks/>
            <a:stCxn id="25" idx="3"/>
          </p:cNvCxnSpPr>
          <p:nvPr/>
        </p:nvCxnSpPr>
        <p:spPr>
          <a:xfrm flipV="1">
            <a:off x="944998" y="3606524"/>
            <a:ext cx="0" cy="2028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5C659FD-F7C9-2840-A6C9-1EF79FBB01B9}"/>
              </a:ext>
            </a:extLst>
          </p:cNvPr>
          <p:cNvCxnSpPr>
            <a:cxnSpLocks/>
          </p:cNvCxnSpPr>
          <p:nvPr/>
        </p:nvCxnSpPr>
        <p:spPr>
          <a:xfrm>
            <a:off x="942974" y="5649628"/>
            <a:ext cx="70886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4DFD3A0-3E63-FC49-BC56-CD6C84E99DD6}"/>
              </a:ext>
            </a:extLst>
          </p:cNvPr>
          <p:cNvSpPr txBox="1"/>
          <p:nvPr/>
        </p:nvSpPr>
        <p:spPr>
          <a:xfrm>
            <a:off x="7504354" y="5678204"/>
            <a:ext cx="1054584" cy="369332"/>
          </a:xfrm>
          <a:prstGeom prst="rect">
            <a:avLst/>
          </a:prstGeom>
          <a:noFill/>
        </p:spPr>
        <p:txBody>
          <a:bodyPr wrap="none" rtlCol="0">
            <a:spAutoFit/>
          </a:bodyPr>
          <a:lstStyle/>
          <a:p>
            <a:r>
              <a:rPr lang="en-US" dirty="0"/>
              <a:t>Feature x</a:t>
            </a:r>
          </a:p>
        </p:txBody>
      </p:sp>
      <p:sp>
        <p:nvSpPr>
          <p:cNvPr id="9" name="Triangle 8">
            <a:extLst>
              <a:ext uri="{FF2B5EF4-FFF2-40B4-BE49-F238E27FC236}">
                <a16:creationId xmlns:a16="http://schemas.microsoft.com/office/drawing/2014/main" id="{379BF41B-1181-A74A-B0D5-6E7128399596}"/>
              </a:ext>
            </a:extLst>
          </p:cNvPr>
          <p:cNvSpPr>
            <a:spLocks noChangeAspect="1"/>
          </p:cNvSpPr>
          <p:nvPr/>
        </p:nvSpPr>
        <p:spPr>
          <a:xfrm>
            <a:off x="14319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D94D6909-71E0-9E4C-B2EB-A92EA5F3F570}"/>
              </a:ext>
            </a:extLst>
          </p:cNvPr>
          <p:cNvSpPr>
            <a:spLocks noChangeAspect="1"/>
          </p:cNvSpPr>
          <p:nvPr/>
        </p:nvSpPr>
        <p:spPr>
          <a:xfrm>
            <a:off x="17367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2AABC592-CD1C-3D41-86AF-EB656D7E2A56}"/>
              </a:ext>
            </a:extLst>
          </p:cNvPr>
          <p:cNvSpPr>
            <a:spLocks noChangeAspect="1"/>
          </p:cNvSpPr>
          <p:nvPr/>
        </p:nvSpPr>
        <p:spPr>
          <a:xfrm>
            <a:off x="20415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BDFD68C0-9698-EE4F-9558-BA12F5F6E4BA}"/>
              </a:ext>
            </a:extLst>
          </p:cNvPr>
          <p:cNvSpPr>
            <a:spLocks noChangeAspect="1"/>
          </p:cNvSpPr>
          <p:nvPr/>
        </p:nvSpPr>
        <p:spPr>
          <a:xfrm>
            <a:off x="23463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5-Point Star 15">
            <a:extLst>
              <a:ext uri="{FF2B5EF4-FFF2-40B4-BE49-F238E27FC236}">
                <a16:creationId xmlns:a16="http://schemas.microsoft.com/office/drawing/2014/main" id="{22D27C7D-3B8C-AB4E-8558-E14C65A3331D}"/>
              </a:ext>
            </a:extLst>
          </p:cNvPr>
          <p:cNvSpPr>
            <a:spLocks noChangeAspect="1"/>
          </p:cNvSpPr>
          <p:nvPr/>
        </p:nvSpPr>
        <p:spPr>
          <a:xfrm>
            <a:off x="5258515"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5-Point Star 16">
            <a:extLst>
              <a:ext uri="{FF2B5EF4-FFF2-40B4-BE49-F238E27FC236}">
                <a16:creationId xmlns:a16="http://schemas.microsoft.com/office/drawing/2014/main" id="{FFAEAFC6-3467-1C4E-A31C-A70F17FE7D1F}"/>
              </a:ext>
            </a:extLst>
          </p:cNvPr>
          <p:cNvSpPr>
            <a:spLocks noChangeAspect="1"/>
          </p:cNvSpPr>
          <p:nvPr/>
        </p:nvSpPr>
        <p:spPr>
          <a:xfrm>
            <a:off x="5497593"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5-Point Star 17">
            <a:extLst>
              <a:ext uri="{FF2B5EF4-FFF2-40B4-BE49-F238E27FC236}">
                <a16:creationId xmlns:a16="http://schemas.microsoft.com/office/drawing/2014/main" id="{C1255C5C-846C-4D4D-98E7-C705C46D56FD}"/>
              </a:ext>
            </a:extLst>
          </p:cNvPr>
          <p:cNvSpPr>
            <a:spLocks noChangeAspect="1"/>
          </p:cNvSpPr>
          <p:nvPr/>
        </p:nvSpPr>
        <p:spPr>
          <a:xfrm>
            <a:off x="5975749"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5-Point Star 18">
            <a:extLst>
              <a:ext uri="{FF2B5EF4-FFF2-40B4-BE49-F238E27FC236}">
                <a16:creationId xmlns:a16="http://schemas.microsoft.com/office/drawing/2014/main" id="{E3AD453E-95CE-0D4E-A05A-A3969D7FBFBF}"/>
              </a:ext>
            </a:extLst>
          </p:cNvPr>
          <p:cNvSpPr>
            <a:spLocks noChangeAspect="1"/>
          </p:cNvSpPr>
          <p:nvPr/>
        </p:nvSpPr>
        <p:spPr>
          <a:xfrm>
            <a:off x="5736671"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4E1823B-C924-E444-9962-FF11E5D9594F}"/>
              </a:ext>
            </a:extLst>
          </p:cNvPr>
          <p:cNvSpPr txBox="1"/>
          <p:nvPr/>
        </p:nvSpPr>
        <p:spPr>
          <a:xfrm>
            <a:off x="1514235" y="5762496"/>
            <a:ext cx="821059" cy="369332"/>
          </a:xfrm>
          <a:prstGeom prst="rect">
            <a:avLst/>
          </a:prstGeom>
          <a:noFill/>
        </p:spPr>
        <p:txBody>
          <a:bodyPr wrap="none" rtlCol="0">
            <a:spAutoFit/>
          </a:bodyPr>
          <a:lstStyle/>
          <a:p>
            <a:r>
              <a:rPr lang="en-US" dirty="0"/>
              <a:t>Class 0</a:t>
            </a:r>
          </a:p>
        </p:txBody>
      </p:sp>
      <p:sp>
        <p:nvSpPr>
          <p:cNvPr id="21" name="TextBox 20">
            <a:extLst>
              <a:ext uri="{FF2B5EF4-FFF2-40B4-BE49-F238E27FC236}">
                <a16:creationId xmlns:a16="http://schemas.microsoft.com/office/drawing/2014/main" id="{0B0B0F6E-0A21-0D49-A9F8-C3A98B66D4EF}"/>
              </a:ext>
            </a:extLst>
          </p:cNvPr>
          <p:cNvSpPr txBox="1"/>
          <p:nvPr/>
        </p:nvSpPr>
        <p:spPr>
          <a:xfrm>
            <a:off x="5337570" y="5802856"/>
            <a:ext cx="821059" cy="369332"/>
          </a:xfrm>
          <a:prstGeom prst="rect">
            <a:avLst/>
          </a:prstGeom>
          <a:noFill/>
        </p:spPr>
        <p:txBody>
          <a:bodyPr wrap="none" rtlCol="0">
            <a:spAutoFit/>
          </a:bodyPr>
          <a:lstStyle/>
          <a:p>
            <a:r>
              <a:rPr lang="en-US" dirty="0"/>
              <a:t>Class 1</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9C8CF72-88A9-F94A-A91A-0367AD5539DC}"/>
                  </a:ext>
                </a:extLst>
              </p:cNvPr>
              <p:cNvSpPr/>
              <p:nvPr/>
            </p:nvSpPr>
            <p:spPr>
              <a:xfrm>
                <a:off x="576029" y="3231121"/>
                <a:ext cx="16817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b="0" i="1" smtClean="0">
                              <a:latin typeface="Cambria Math" panose="02040503050406030204" pitchFamily="18" charset="0"/>
                            </a:rPr>
                            <m:t>=1</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m:rPr>
                          <m:nor/>
                        </m:rPr>
                        <a:rPr lang="en-US" dirty="0"/>
                        <m:t>w</m:t>
                      </m:r>
                      <m:r>
                        <a:rPr lang="en-US" i="1">
                          <a:latin typeface="Cambria Math" panose="02040503050406030204" pitchFamily="18" charset="0"/>
                        </a:rPr>
                        <m:t>)</m:t>
                      </m:r>
                    </m:oMath>
                  </m:oMathPara>
                </a14:m>
                <a:endParaRPr lang="en-US" dirty="0"/>
              </a:p>
            </p:txBody>
          </p:sp>
        </mc:Choice>
        <mc:Fallback xmlns="">
          <p:sp>
            <p:nvSpPr>
              <p:cNvPr id="23" name="Rectangle 22">
                <a:extLst>
                  <a:ext uri="{FF2B5EF4-FFF2-40B4-BE49-F238E27FC236}">
                    <a16:creationId xmlns:a16="http://schemas.microsoft.com/office/drawing/2014/main" id="{89C8CF72-88A9-F94A-A91A-0367AD5539DC}"/>
                  </a:ext>
                </a:extLst>
              </p:cNvPr>
              <p:cNvSpPr>
                <a:spLocks noRot="1" noChangeAspect="1" noMove="1" noResize="1" noEditPoints="1" noAdjustHandles="1" noChangeArrowheads="1" noChangeShapeType="1" noTextEdit="1"/>
              </p:cNvSpPr>
              <p:nvPr/>
            </p:nvSpPr>
            <p:spPr>
              <a:xfrm>
                <a:off x="576029" y="3231121"/>
                <a:ext cx="1681742" cy="369332"/>
              </a:xfrm>
              <a:prstGeom prst="rect">
                <a:avLst/>
              </a:prstGeom>
              <a:blipFill>
                <a:blip r:embed="rId3"/>
                <a:stretch>
                  <a:fillRect b="-129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D28326FF-40A0-C941-ACAA-5E005D862816}"/>
              </a:ext>
            </a:extLst>
          </p:cNvPr>
          <p:cNvSpPr txBox="1"/>
          <p:nvPr/>
        </p:nvSpPr>
        <p:spPr>
          <a:xfrm>
            <a:off x="671888" y="3663668"/>
            <a:ext cx="301686"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BFD7DDB6-C163-4C49-B734-50E6E726F64C}"/>
              </a:ext>
            </a:extLst>
          </p:cNvPr>
          <p:cNvSpPr txBox="1"/>
          <p:nvPr/>
        </p:nvSpPr>
        <p:spPr>
          <a:xfrm>
            <a:off x="643312" y="5450674"/>
            <a:ext cx="301686" cy="369332"/>
          </a:xfrm>
          <a:prstGeom prst="rect">
            <a:avLst/>
          </a:prstGeom>
          <a:noFill/>
        </p:spPr>
        <p:txBody>
          <a:bodyPr wrap="none" rtlCol="0">
            <a:spAutoFit/>
          </a:bodyPr>
          <a:lstStyle/>
          <a:p>
            <a:r>
              <a:rPr lang="en-US" dirty="0"/>
              <a:t>0</a:t>
            </a:r>
          </a:p>
        </p:txBody>
      </p:sp>
      <p:cxnSp>
        <p:nvCxnSpPr>
          <p:cNvPr id="27" name="Straight Connector 26">
            <a:extLst>
              <a:ext uri="{FF2B5EF4-FFF2-40B4-BE49-F238E27FC236}">
                <a16:creationId xmlns:a16="http://schemas.microsoft.com/office/drawing/2014/main" id="{8255733C-1F81-114D-B6EF-1E25B5E885B2}"/>
              </a:ext>
            </a:extLst>
          </p:cNvPr>
          <p:cNvCxnSpPr>
            <a:cxnSpLocks/>
          </p:cNvCxnSpPr>
          <p:nvPr/>
        </p:nvCxnSpPr>
        <p:spPr>
          <a:xfrm flipV="1">
            <a:off x="930710" y="3792258"/>
            <a:ext cx="6384490"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C6CBFD84-D514-E445-967A-DCD828D01D06}"/>
                  </a:ext>
                </a:extLst>
              </p:cNvPr>
              <p:cNvSpPr>
                <a:spLocks noGrp="1"/>
              </p:cNvSpPr>
              <p:nvPr>
                <p:ph idx="1"/>
              </p:nvPr>
            </p:nvSpPr>
            <p:spPr>
              <a:xfrm>
                <a:off x="357959" y="1231022"/>
                <a:ext cx="8528865" cy="2957502"/>
              </a:xfrm>
              <a:noFill/>
            </p:spPr>
            <p:txBody>
              <a:bodyPr>
                <a:noAutofit/>
              </a:bodyPr>
              <a:lstStyle/>
              <a:p>
                <a:pPr marL="241300" indent="-241300">
                  <a:buSzPct val="140000"/>
                </a:pPr>
                <a:r>
                  <a:rPr lang="en-US" sz="2000" dirty="0"/>
                  <a:t>In general, </a:t>
                </a:r>
                <a14:m>
                  <m:oMath xmlns:m="http://schemas.openxmlformats.org/officeDocument/2006/math">
                    <m:r>
                      <m:rPr>
                        <m:sty m:val="p"/>
                      </m:rPr>
                      <a:rPr lang="en-US" sz="2000">
                        <a:latin typeface="Cambria Math" panose="02040503050406030204" pitchFamily="18" charset="0"/>
                      </a:rPr>
                      <m:t>NLL</m:t>
                    </m:r>
                    <m:d>
                      <m:dPr>
                        <m:ctrlPr>
                          <a:rPr lang="en-US" sz="2000" i="1">
                            <a:latin typeface="Cambria Math" panose="02040503050406030204" pitchFamily="18" charset="0"/>
                          </a:rPr>
                        </m:ctrlPr>
                      </m:dPr>
                      <m:e>
                        <m:r>
                          <m:rPr>
                            <m:sty m:val="p"/>
                          </m:rPr>
                          <a:rPr lang="en-US" sz="2000">
                            <a:latin typeface="Cambria Math" panose="02040503050406030204" pitchFamily="18" charset="0"/>
                          </a:rPr>
                          <m:t>w</m:t>
                        </m:r>
                      </m:e>
                    </m:d>
                    <m:r>
                      <a:rPr lang="en-US" sz="2000" smtClean="0">
                        <a:latin typeface="Cambria Math" panose="02040503050406030204" pitchFamily="18" charset="0"/>
                      </a:rPr>
                      <m:t>=</m:t>
                    </m:r>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e>
                        </m:func>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0 </m:t>
                        </m:r>
                      </m:e>
                    </m:nary>
                  </m:oMath>
                </a14:m>
                <a:r>
                  <a:rPr lang="en-US" sz="2000" dirty="0"/>
                  <a:t> because </a:t>
                </a:r>
                <a14:m>
                  <m:oMath xmlns:m="http://schemas.openxmlformats.org/officeDocument/2006/math">
                    <m:r>
                      <a:rPr lang="en-US" sz="2000" b="0" i="0" smtClean="0">
                        <a:latin typeface="Cambria Math" panose="02040503050406030204" pitchFamily="18" charset="0"/>
                      </a:rPr>
                      <m:t>0 </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1</m:t>
                    </m:r>
                  </m:oMath>
                </a14:m>
                <a:r>
                  <a:rPr lang="en-US" sz="2000" dirty="0"/>
                  <a:t> </a:t>
                </a:r>
              </a:p>
              <a:p>
                <a:pPr marL="241300" indent="-241300">
                  <a:buSzPct val="140000"/>
                </a:pPr>
                <a:r>
                  <a:rPr lang="en-US" sz="2000" dirty="0"/>
                  <a:t>When data is linearly separable, ||w|| becomes infinity, resulting in infinitely steep sigmoid, i.e., overfitting</a:t>
                </a:r>
              </a:p>
              <a:p>
                <a:endParaRPr lang="en-US" sz="2000" dirty="0"/>
              </a:p>
            </p:txBody>
          </p:sp>
        </mc:Choice>
        <mc:Fallback xmlns="">
          <p:sp>
            <p:nvSpPr>
              <p:cNvPr id="40" name="Content Placeholder 2">
                <a:extLst>
                  <a:ext uri="{FF2B5EF4-FFF2-40B4-BE49-F238E27FC236}">
                    <a16:creationId xmlns:a16="http://schemas.microsoft.com/office/drawing/2014/main" id="{C6CBFD84-D514-E445-967A-DCD828D01D06}"/>
                  </a:ext>
                </a:extLst>
              </p:cNvPr>
              <p:cNvSpPr>
                <a:spLocks noGrp="1" noRot="1" noChangeAspect="1" noMove="1" noResize="1" noEditPoints="1" noAdjustHandles="1" noChangeArrowheads="1" noChangeShapeType="1" noTextEdit="1"/>
              </p:cNvSpPr>
              <p:nvPr>
                <p:ph idx="1"/>
              </p:nvPr>
            </p:nvSpPr>
            <p:spPr>
              <a:xfrm>
                <a:off x="357959" y="1231022"/>
                <a:ext cx="8528865" cy="2957502"/>
              </a:xfrm>
              <a:blipFill>
                <a:blip r:embed="rId4"/>
                <a:stretch>
                  <a:fillRect l="-1189" t="-15385"/>
                </a:stretch>
              </a:blipFill>
            </p:spPr>
            <p:txBody>
              <a:bodyPr/>
              <a:lstStyle/>
              <a:p>
                <a:r>
                  <a:rPr lang="en-US">
                    <a:noFill/>
                  </a:rPr>
                  <a:t> </a:t>
                </a:r>
              </a:p>
            </p:txBody>
          </p:sp>
        </mc:Fallback>
      </mc:AlternateContent>
    </p:spTree>
    <p:extLst>
      <p:ext uri="{BB962C8B-B14F-4D97-AF65-F5344CB8AC3E}">
        <p14:creationId xmlns:p14="http://schemas.microsoft.com/office/powerpoint/2010/main" val="15089854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756"/>
            <a:ext cx="8229600" cy="1143000"/>
          </a:xfrm>
        </p:spPr>
        <p:txBody>
          <a:bodyPr>
            <a:normAutofit/>
          </a:bodyPr>
          <a:lstStyle/>
          <a:p>
            <a:r>
              <a:rPr lang="en-US" sz="3400" dirty="0"/>
              <a:t>Why do we need regularization?</a:t>
            </a:r>
          </a:p>
        </p:txBody>
      </p:sp>
      <p:cxnSp>
        <p:nvCxnSpPr>
          <p:cNvPr id="4" name="Straight Arrow Connector 3">
            <a:extLst>
              <a:ext uri="{FF2B5EF4-FFF2-40B4-BE49-F238E27FC236}">
                <a16:creationId xmlns:a16="http://schemas.microsoft.com/office/drawing/2014/main" id="{41970B4A-DD8A-514C-A9B8-5049244DD9E4}"/>
              </a:ext>
            </a:extLst>
          </p:cNvPr>
          <p:cNvCxnSpPr>
            <a:cxnSpLocks/>
            <a:stCxn id="25" idx="3"/>
          </p:cNvCxnSpPr>
          <p:nvPr/>
        </p:nvCxnSpPr>
        <p:spPr>
          <a:xfrm flipV="1">
            <a:off x="944998" y="3606524"/>
            <a:ext cx="0" cy="2028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5C659FD-F7C9-2840-A6C9-1EF79FBB01B9}"/>
              </a:ext>
            </a:extLst>
          </p:cNvPr>
          <p:cNvCxnSpPr>
            <a:cxnSpLocks/>
          </p:cNvCxnSpPr>
          <p:nvPr/>
        </p:nvCxnSpPr>
        <p:spPr>
          <a:xfrm>
            <a:off x="942974" y="5649628"/>
            <a:ext cx="70886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4DFD3A0-3E63-FC49-BC56-CD6C84E99DD6}"/>
              </a:ext>
            </a:extLst>
          </p:cNvPr>
          <p:cNvSpPr txBox="1"/>
          <p:nvPr/>
        </p:nvSpPr>
        <p:spPr>
          <a:xfrm>
            <a:off x="7504354" y="5678204"/>
            <a:ext cx="1054584" cy="369332"/>
          </a:xfrm>
          <a:prstGeom prst="rect">
            <a:avLst/>
          </a:prstGeom>
          <a:noFill/>
        </p:spPr>
        <p:txBody>
          <a:bodyPr wrap="none" rtlCol="0">
            <a:spAutoFit/>
          </a:bodyPr>
          <a:lstStyle/>
          <a:p>
            <a:r>
              <a:rPr lang="en-US" dirty="0"/>
              <a:t>Feature x</a:t>
            </a:r>
          </a:p>
        </p:txBody>
      </p:sp>
      <p:sp>
        <p:nvSpPr>
          <p:cNvPr id="9" name="Triangle 8">
            <a:extLst>
              <a:ext uri="{FF2B5EF4-FFF2-40B4-BE49-F238E27FC236}">
                <a16:creationId xmlns:a16="http://schemas.microsoft.com/office/drawing/2014/main" id="{379BF41B-1181-A74A-B0D5-6E7128399596}"/>
              </a:ext>
            </a:extLst>
          </p:cNvPr>
          <p:cNvSpPr>
            <a:spLocks noChangeAspect="1"/>
          </p:cNvSpPr>
          <p:nvPr/>
        </p:nvSpPr>
        <p:spPr>
          <a:xfrm>
            <a:off x="14319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D94D6909-71E0-9E4C-B2EB-A92EA5F3F570}"/>
              </a:ext>
            </a:extLst>
          </p:cNvPr>
          <p:cNvSpPr>
            <a:spLocks noChangeAspect="1"/>
          </p:cNvSpPr>
          <p:nvPr/>
        </p:nvSpPr>
        <p:spPr>
          <a:xfrm>
            <a:off x="17367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2AABC592-CD1C-3D41-86AF-EB656D7E2A56}"/>
              </a:ext>
            </a:extLst>
          </p:cNvPr>
          <p:cNvSpPr>
            <a:spLocks noChangeAspect="1"/>
          </p:cNvSpPr>
          <p:nvPr/>
        </p:nvSpPr>
        <p:spPr>
          <a:xfrm>
            <a:off x="20415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BDFD68C0-9698-EE4F-9558-BA12F5F6E4BA}"/>
              </a:ext>
            </a:extLst>
          </p:cNvPr>
          <p:cNvSpPr>
            <a:spLocks noChangeAspect="1"/>
          </p:cNvSpPr>
          <p:nvPr/>
        </p:nvSpPr>
        <p:spPr>
          <a:xfrm>
            <a:off x="23463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5-Point Star 15">
            <a:extLst>
              <a:ext uri="{FF2B5EF4-FFF2-40B4-BE49-F238E27FC236}">
                <a16:creationId xmlns:a16="http://schemas.microsoft.com/office/drawing/2014/main" id="{22D27C7D-3B8C-AB4E-8558-E14C65A3331D}"/>
              </a:ext>
            </a:extLst>
          </p:cNvPr>
          <p:cNvSpPr>
            <a:spLocks noChangeAspect="1"/>
          </p:cNvSpPr>
          <p:nvPr/>
        </p:nvSpPr>
        <p:spPr>
          <a:xfrm>
            <a:off x="5258515"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5-Point Star 16">
            <a:extLst>
              <a:ext uri="{FF2B5EF4-FFF2-40B4-BE49-F238E27FC236}">
                <a16:creationId xmlns:a16="http://schemas.microsoft.com/office/drawing/2014/main" id="{FFAEAFC6-3467-1C4E-A31C-A70F17FE7D1F}"/>
              </a:ext>
            </a:extLst>
          </p:cNvPr>
          <p:cNvSpPr>
            <a:spLocks noChangeAspect="1"/>
          </p:cNvSpPr>
          <p:nvPr/>
        </p:nvSpPr>
        <p:spPr>
          <a:xfrm>
            <a:off x="5497593"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5-Point Star 17">
            <a:extLst>
              <a:ext uri="{FF2B5EF4-FFF2-40B4-BE49-F238E27FC236}">
                <a16:creationId xmlns:a16="http://schemas.microsoft.com/office/drawing/2014/main" id="{C1255C5C-846C-4D4D-98E7-C705C46D56FD}"/>
              </a:ext>
            </a:extLst>
          </p:cNvPr>
          <p:cNvSpPr>
            <a:spLocks noChangeAspect="1"/>
          </p:cNvSpPr>
          <p:nvPr/>
        </p:nvSpPr>
        <p:spPr>
          <a:xfrm>
            <a:off x="5975749"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5-Point Star 18">
            <a:extLst>
              <a:ext uri="{FF2B5EF4-FFF2-40B4-BE49-F238E27FC236}">
                <a16:creationId xmlns:a16="http://schemas.microsoft.com/office/drawing/2014/main" id="{E3AD453E-95CE-0D4E-A05A-A3969D7FBFBF}"/>
              </a:ext>
            </a:extLst>
          </p:cNvPr>
          <p:cNvSpPr>
            <a:spLocks noChangeAspect="1"/>
          </p:cNvSpPr>
          <p:nvPr/>
        </p:nvSpPr>
        <p:spPr>
          <a:xfrm>
            <a:off x="5736671"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4E1823B-C924-E444-9962-FF11E5D9594F}"/>
              </a:ext>
            </a:extLst>
          </p:cNvPr>
          <p:cNvSpPr txBox="1"/>
          <p:nvPr/>
        </p:nvSpPr>
        <p:spPr>
          <a:xfrm>
            <a:off x="1514235" y="5762496"/>
            <a:ext cx="821059" cy="369332"/>
          </a:xfrm>
          <a:prstGeom prst="rect">
            <a:avLst/>
          </a:prstGeom>
          <a:noFill/>
        </p:spPr>
        <p:txBody>
          <a:bodyPr wrap="none" rtlCol="0">
            <a:spAutoFit/>
          </a:bodyPr>
          <a:lstStyle/>
          <a:p>
            <a:r>
              <a:rPr lang="en-US" dirty="0"/>
              <a:t>Class 0</a:t>
            </a:r>
          </a:p>
        </p:txBody>
      </p:sp>
      <p:sp>
        <p:nvSpPr>
          <p:cNvPr id="21" name="TextBox 20">
            <a:extLst>
              <a:ext uri="{FF2B5EF4-FFF2-40B4-BE49-F238E27FC236}">
                <a16:creationId xmlns:a16="http://schemas.microsoft.com/office/drawing/2014/main" id="{0B0B0F6E-0A21-0D49-A9F8-C3A98B66D4EF}"/>
              </a:ext>
            </a:extLst>
          </p:cNvPr>
          <p:cNvSpPr txBox="1"/>
          <p:nvPr/>
        </p:nvSpPr>
        <p:spPr>
          <a:xfrm>
            <a:off x="5337570" y="5802856"/>
            <a:ext cx="821059" cy="369332"/>
          </a:xfrm>
          <a:prstGeom prst="rect">
            <a:avLst/>
          </a:prstGeom>
          <a:noFill/>
        </p:spPr>
        <p:txBody>
          <a:bodyPr wrap="none" rtlCol="0">
            <a:spAutoFit/>
          </a:bodyPr>
          <a:lstStyle/>
          <a:p>
            <a:r>
              <a:rPr lang="en-US" dirty="0"/>
              <a:t>Class 1</a:t>
            </a:r>
          </a:p>
        </p:txBody>
      </p:sp>
      <p:sp>
        <p:nvSpPr>
          <p:cNvPr id="22" name="Freeform 21">
            <a:extLst>
              <a:ext uri="{FF2B5EF4-FFF2-40B4-BE49-F238E27FC236}">
                <a16:creationId xmlns:a16="http://schemas.microsoft.com/office/drawing/2014/main" id="{52AC9E83-E25F-1649-A167-C9EE549464F6}"/>
              </a:ext>
            </a:extLst>
          </p:cNvPr>
          <p:cNvSpPr/>
          <p:nvPr/>
        </p:nvSpPr>
        <p:spPr>
          <a:xfrm>
            <a:off x="1200150" y="3835122"/>
            <a:ext cx="5472112" cy="1768516"/>
          </a:xfrm>
          <a:custGeom>
            <a:avLst/>
            <a:gdLst>
              <a:gd name="connsiteX0" fmla="*/ 0 w 5472112"/>
              <a:gd name="connsiteY0" fmla="*/ 2357438 h 2357438"/>
              <a:gd name="connsiteX1" fmla="*/ 671512 w 5472112"/>
              <a:gd name="connsiteY1" fmla="*/ 2300288 h 2357438"/>
              <a:gd name="connsiteX2" fmla="*/ 1185862 w 5472112"/>
              <a:gd name="connsiteY2" fmla="*/ 2171700 h 2357438"/>
              <a:gd name="connsiteX3" fmla="*/ 1643062 w 5472112"/>
              <a:gd name="connsiteY3" fmla="*/ 1957388 h 2357438"/>
              <a:gd name="connsiteX4" fmla="*/ 2143125 w 5472112"/>
              <a:gd name="connsiteY4" fmla="*/ 1557338 h 2357438"/>
              <a:gd name="connsiteX5" fmla="*/ 2800350 w 5472112"/>
              <a:gd name="connsiteY5" fmla="*/ 900113 h 2357438"/>
              <a:gd name="connsiteX6" fmla="*/ 3414712 w 5472112"/>
              <a:gd name="connsiteY6" fmla="*/ 542925 h 2357438"/>
              <a:gd name="connsiteX7" fmla="*/ 3886200 w 5472112"/>
              <a:gd name="connsiteY7" fmla="*/ 342900 h 2357438"/>
              <a:gd name="connsiteX8" fmla="*/ 4257675 w 5472112"/>
              <a:gd name="connsiteY8" fmla="*/ 171450 h 2357438"/>
              <a:gd name="connsiteX9" fmla="*/ 5100637 w 5472112"/>
              <a:gd name="connsiteY9" fmla="*/ 28575 h 2357438"/>
              <a:gd name="connsiteX10" fmla="*/ 5472112 w 5472112"/>
              <a:gd name="connsiteY10" fmla="*/ 0 h 2357438"/>
              <a:gd name="connsiteX11" fmla="*/ 5472112 w 5472112"/>
              <a:gd name="connsiteY11" fmla="*/ 0 h 235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112" h="2357438">
                <a:moveTo>
                  <a:pt x="0" y="2357438"/>
                </a:moveTo>
                <a:cubicBezTo>
                  <a:pt x="236934" y="2344341"/>
                  <a:pt x="473868" y="2331244"/>
                  <a:pt x="671512" y="2300288"/>
                </a:cubicBezTo>
                <a:cubicBezTo>
                  <a:pt x="869156" y="2269332"/>
                  <a:pt x="1023937" y="2228850"/>
                  <a:pt x="1185862" y="2171700"/>
                </a:cubicBezTo>
                <a:cubicBezTo>
                  <a:pt x="1347787" y="2114550"/>
                  <a:pt x="1483518" y="2059782"/>
                  <a:pt x="1643062" y="1957388"/>
                </a:cubicBezTo>
                <a:cubicBezTo>
                  <a:pt x="1802606" y="1854994"/>
                  <a:pt x="1950244" y="1733550"/>
                  <a:pt x="2143125" y="1557338"/>
                </a:cubicBezTo>
                <a:cubicBezTo>
                  <a:pt x="2336006" y="1381125"/>
                  <a:pt x="2588419" y="1069182"/>
                  <a:pt x="2800350" y="900113"/>
                </a:cubicBezTo>
                <a:cubicBezTo>
                  <a:pt x="3012281" y="731044"/>
                  <a:pt x="3233737" y="635794"/>
                  <a:pt x="3414712" y="542925"/>
                </a:cubicBezTo>
                <a:cubicBezTo>
                  <a:pt x="3595687" y="450056"/>
                  <a:pt x="3745706" y="404813"/>
                  <a:pt x="3886200" y="342900"/>
                </a:cubicBezTo>
                <a:cubicBezTo>
                  <a:pt x="4026694" y="280987"/>
                  <a:pt x="4055269" y="223837"/>
                  <a:pt x="4257675" y="171450"/>
                </a:cubicBezTo>
                <a:cubicBezTo>
                  <a:pt x="4460081" y="119063"/>
                  <a:pt x="4898231" y="57150"/>
                  <a:pt x="5100637" y="28575"/>
                </a:cubicBezTo>
                <a:cubicBezTo>
                  <a:pt x="5303043" y="0"/>
                  <a:pt x="5472112" y="0"/>
                  <a:pt x="5472112" y="0"/>
                </a:cubicBezTo>
                <a:lnTo>
                  <a:pt x="5472112" y="0"/>
                </a:lnTo>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9C8CF72-88A9-F94A-A91A-0367AD5539DC}"/>
                  </a:ext>
                </a:extLst>
              </p:cNvPr>
              <p:cNvSpPr/>
              <p:nvPr/>
            </p:nvSpPr>
            <p:spPr>
              <a:xfrm>
                <a:off x="576029" y="3231121"/>
                <a:ext cx="16817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b="0" i="1" smtClean="0">
                              <a:latin typeface="Cambria Math" panose="02040503050406030204" pitchFamily="18" charset="0"/>
                            </a:rPr>
                            <m:t>=1</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m:rPr>
                          <m:nor/>
                        </m:rPr>
                        <a:rPr lang="en-US" dirty="0"/>
                        <m:t>w</m:t>
                      </m:r>
                      <m:r>
                        <a:rPr lang="en-US" i="1">
                          <a:latin typeface="Cambria Math" panose="02040503050406030204" pitchFamily="18" charset="0"/>
                        </a:rPr>
                        <m:t>)</m:t>
                      </m:r>
                    </m:oMath>
                  </m:oMathPara>
                </a14:m>
                <a:endParaRPr lang="en-US" dirty="0"/>
              </a:p>
            </p:txBody>
          </p:sp>
        </mc:Choice>
        <mc:Fallback xmlns="">
          <p:sp>
            <p:nvSpPr>
              <p:cNvPr id="23" name="Rectangle 22">
                <a:extLst>
                  <a:ext uri="{FF2B5EF4-FFF2-40B4-BE49-F238E27FC236}">
                    <a16:creationId xmlns:a16="http://schemas.microsoft.com/office/drawing/2014/main" id="{89C8CF72-88A9-F94A-A91A-0367AD5539DC}"/>
                  </a:ext>
                </a:extLst>
              </p:cNvPr>
              <p:cNvSpPr>
                <a:spLocks noRot="1" noChangeAspect="1" noMove="1" noResize="1" noEditPoints="1" noAdjustHandles="1" noChangeArrowheads="1" noChangeShapeType="1" noTextEdit="1"/>
              </p:cNvSpPr>
              <p:nvPr/>
            </p:nvSpPr>
            <p:spPr>
              <a:xfrm>
                <a:off x="576029" y="3231121"/>
                <a:ext cx="1681742" cy="369332"/>
              </a:xfrm>
              <a:prstGeom prst="rect">
                <a:avLst/>
              </a:prstGeom>
              <a:blipFill>
                <a:blip r:embed="rId3"/>
                <a:stretch>
                  <a:fillRect b="-129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D28326FF-40A0-C941-ACAA-5E005D862816}"/>
              </a:ext>
            </a:extLst>
          </p:cNvPr>
          <p:cNvSpPr txBox="1"/>
          <p:nvPr/>
        </p:nvSpPr>
        <p:spPr>
          <a:xfrm>
            <a:off x="671888" y="3663668"/>
            <a:ext cx="301686"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BFD7DDB6-C163-4C49-B734-50E6E726F64C}"/>
              </a:ext>
            </a:extLst>
          </p:cNvPr>
          <p:cNvSpPr txBox="1"/>
          <p:nvPr/>
        </p:nvSpPr>
        <p:spPr>
          <a:xfrm>
            <a:off x="643312" y="5450674"/>
            <a:ext cx="301686" cy="369332"/>
          </a:xfrm>
          <a:prstGeom prst="rect">
            <a:avLst/>
          </a:prstGeom>
          <a:noFill/>
        </p:spPr>
        <p:txBody>
          <a:bodyPr wrap="none" rtlCol="0">
            <a:spAutoFit/>
          </a:bodyPr>
          <a:lstStyle/>
          <a:p>
            <a:r>
              <a:rPr lang="en-US" dirty="0"/>
              <a:t>0</a:t>
            </a:r>
          </a:p>
        </p:txBody>
      </p:sp>
      <p:cxnSp>
        <p:nvCxnSpPr>
          <p:cNvPr id="27" name="Straight Connector 26">
            <a:extLst>
              <a:ext uri="{FF2B5EF4-FFF2-40B4-BE49-F238E27FC236}">
                <a16:creationId xmlns:a16="http://schemas.microsoft.com/office/drawing/2014/main" id="{8255733C-1F81-114D-B6EF-1E25B5E885B2}"/>
              </a:ext>
            </a:extLst>
          </p:cNvPr>
          <p:cNvCxnSpPr>
            <a:cxnSpLocks/>
          </p:cNvCxnSpPr>
          <p:nvPr/>
        </p:nvCxnSpPr>
        <p:spPr>
          <a:xfrm flipV="1">
            <a:off x="930710" y="3792258"/>
            <a:ext cx="6384490"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B0B4AA-C575-4142-B7CD-17E9E3EDAA68}"/>
                  </a:ext>
                </a:extLst>
              </p:cNvPr>
              <p:cNvSpPr txBox="1"/>
              <p:nvPr/>
            </p:nvSpPr>
            <p:spPr>
              <a:xfrm>
                <a:off x="4478843" y="4641386"/>
                <a:ext cx="4207957" cy="646331"/>
              </a:xfrm>
              <a:prstGeom prst="rect">
                <a:avLst/>
              </a:prstGeom>
              <a:noFill/>
            </p:spPr>
            <p:txBody>
              <a:bodyPr wrap="square" rtlCol="0">
                <a:spAutoFit/>
              </a:bodyPr>
              <a:lstStyle/>
              <a:p>
                <a14:m>
                  <m:oMath xmlns:m="http://schemas.openxmlformats.org/officeDocument/2006/math">
                    <m:r>
                      <m:rPr>
                        <m:sty m:val="p"/>
                      </m:rPr>
                      <a:rPr lang="en-US" b="0" i="0" smtClean="0">
                        <a:solidFill>
                          <a:srgbClr val="0000FF"/>
                        </a:solidFill>
                        <a:latin typeface="Cambria Math" panose="02040503050406030204" pitchFamily="18" charset="0"/>
                      </a:rPr>
                      <m:t>NLL</m:t>
                    </m:r>
                    <m:d>
                      <m:dPr>
                        <m:ctrlPr>
                          <a:rPr lang="en-US" b="0" i="1" smtClean="0">
                            <a:solidFill>
                              <a:srgbClr val="0000FF"/>
                            </a:solidFill>
                            <a:latin typeface="Cambria Math" panose="02040503050406030204" pitchFamily="18" charset="0"/>
                          </a:rPr>
                        </m:ctrlPr>
                      </m:dPr>
                      <m:e>
                        <m:r>
                          <m:rPr>
                            <m:sty m:val="p"/>
                          </m:rPr>
                          <a:rPr lang="en-US" b="0" i="0" smtClean="0">
                            <a:solidFill>
                              <a:srgbClr val="0000FF"/>
                            </a:solidFill>
                            <a:latin typeface="Cambria Math" panose="02040503050406030204" pitchFamily="18" charset="0"/>
                          </a:rPr>
                          <m:t>w</m:t>
                        </m:r>
                      </m:e>
                    </m:d>
                    <m:r>
                      <a:rPr lang="en-US" b="0" i="0" smtClean="0">
                        <a:solidFill>
                          <a:srgbClr val="0000FF"/>
                        </a:solidFill>
                        <a:latin typeface="Cambria Math" panose="02040503050406030204" pitchFamily="18" charset="0"/>
                      </a:rPr>
                      <m:t>= </m:t>
                    </m:r>
                  </m:oMath>
                </a14:m>
                <a:r>
                  <a:rPr lang="en-US" b="0" dirty="0">
                    <a:solidFill>
                      <a:srgbClr val="0000FF"/>
                    </a:solidFill>
                  </a:rPr>
                  <a:t>some positive number </a:t>
                </a:r>
                <a:r>
                  <a:rPr lang="en-US" dirty="0">
                    <a:solidFill>
                      <a:srgbClr val="0000FF"/>
                    </a:solidFill>
                  </a:rPr>
                  <a:t>because </a:t>
                </a:r>
                <a14:m>
                  <m:oMath xmlns:m="http://schemas.openxmlformats.org/officeDocument/2006/math">
                    <m:r>
                      <a:rPr lang="en-US" i="1">
                        <a:solidFill>
                          <a:srgbClr val="0000FF"/>
                        </a:solidFill>
                        <a:latin typeface="Cambria Math" panose="02040503050406030204" pitchFamily="18" charset="0"/>
                      </a:rPr>
                      <m:t>𝑝</m:t>
                    </m:r>
                    <m:d>
                      <m:dPr>
                        <m:endChr m:val="|"/>
                        <m:ctrlPr>
                          <a:rPr lang="en-US" i="1">
                            <a:solidFill>
                              <a:srgbClr val="0000FF"/>
                            </a:solidFill>
                            <a:latin typeface="Cambria Math" panose="02040503050406030204" pitchFamily="18" charset="0"/>
                          </a:rPr>
                        </m:ctrlPr>
                      </m:dPr>
                      <m:e>
                        <m:r>
                          <a:rPr lang="en-US" b="0" i="1" smtClean="0">
                            <a:solidFill>
                              <a:srgbClr val="0000FF"/>
                            </a:solidFill>
                            <a:latin typeface="Cambria Math" panose="02040503050406030204" pitchFamily="18" charset="0"/>
                          </a:rPr>
                          <m:t>𝑦</m:t>
                        </m:r>
                        <m:r>
                          <a:rPr lang="en-US" i="1">
                            <a:solidFill>
                              <a:srgbClr val="0000FF"/>
                            </a:solidFill>
                            <a:latin typeface="Cambria Math" panose="02040503050406030204" pitchFamily="18" charset="0"/>
                          </a:rPr>
                          <m:t> </m:t>
                        </m:r>
                      </m:e>
                    </m:d>
                    <m:r>
                      <a:rPr lang="en-US" i="1">
                        <a:solidFill>
                          <a:srgbClr val="0000FF"/>
                        </a:solidFill>
                        <a:latin typeface="Cambria Math" panose="02040503050406030204" pitchFamily="18" charset="0"/>
                      </a:rPr>
                      <m:t> </m:t>
                    </m:r>
                    <m:r>
                      <a:rPr lang="en-US" i="1">
                        <a:solidFill>
                          <a:srgbClr val="0000FF"/>
                        </a:solidFill>
                        <a:latin typeface="Cambria Math" panose="02040503050406030204" pitchFamily="18" charset="0"/>
                      </a:rPr>
                      <m:t>𝑥</m:t>
                    </m:r>
                    <m:r>
                      <a:rPr lang="en-US" i="1">
                        <a:solidFill>
                          <a:srgbClr val="0000FF"/>
                        </a:solidFill>
                        <a:latin typeface="Cambria Math" panose="02040503050406030204" pitchFamily="18" charset="0"/>
                      </a:rPr>
                      <m:t>, </m:t>
                    </m:r>
                    <m:r>
                      <m:rPr>
                        <m:nor/>
                      </m:rPr>
                      <a:rPr lang="en-US" dirty="0">
                        <a:solidFill>
                          <a:srgbClr val="0000FF"/>
                        </a:solidFill>
                      </a:rPr>
                      <m:t>w</m:t>
                    </m:r>
                    <m:r>
                      <a:rPr lang="en-US" i="1">
                        <a:solidFill>
                          <a:srgbClr val="0000FF"/>
                        </a:solidFill>
                        <a:latin typeface="Cambria Math" panose="02040503050406030204" pitchFamily="18" charset="0"/>
                      </a:rPr>
                      <m:t>)</m:t>
                    </m:r>
                  </m:oMath>
                </a14:m>
                <a:r>
                  <a:rPr lang="en-US" dirty="0">
                    <a:solidFill>
                      <a:srgbClr val="0000FF"/>
                    </a:solidFill>
                  </a:rPr>
                  <a:t> strictly less than 1 for all data</a:t>
                </a:r>
              </a:p>
            </p:txBody>
          </p:sp>
        </mc:Choice>
        <mc:Fallback xmlns="">
          <p:sp>
            <p:nvSpPr>
              <p:cNvPr id="28" name="TextBox 27">
                <a:extLst>
                  <a:ext uri="{FF2B5EF4-FFF2-40B4-BE49-F238E27FC236}">
                    <a16:creationId xmlns:a16="http://schemas.microsoft.com/office/drawing/2014/main" id="{CBB0B4AA-C575-4142-B7CD-17E9E3EDAA68}"/>
                  </a:ext>
                </a:extLst>
              </p:cNvPr>
              <p:cNvSpPr txBox="1">
                <a:spLocks noRot="1" noChangeAspect="1" noMove="1" noResize="1" noEditPoints="1" noAdjustHandles="1" noChangeArrowheads="1" noChangeShapeType="1" noTextEdit="1"/>
              </p:cNvSpPr>
              <p:nvPr/>
            </p:nvSpPr>
            <p:spPr>
              <a:xfrm>
                <a:off x="4478843" y="4641386"/>
                <a:ext cx="4207957" cy="646331"/>
              </a:xfrm>
              <a:prstGeom prst="rect">
                <a:avLst/>
              </a:prstGeom>
              <a:blipFill>
                <a:blip r:embed="rId4"/>
                <a:stretch>
                  <a:fillRect t="-1923" r="-301" b="-15385"/>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A9CCFEE0-A611-0248-BC1A-5F26E8C472EA}"/>
              </a:ext>
            </a:extLst>
          </p:cNvPr>
          <p:cNvCxnSpPr/>
          <p:nvPr/>
        </p:nvCxnSpPr>
        <p:spPr>
          <a:xfrm flipH="1" flipV="1">
            <a:off x="5497593" y="4186233"/>
            <a:ext cx="318133" cy="455153"/>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C6CBFD84-D514-E445-967A-DCD828D01D06}"/>
                  </a:ext>
                </a:extLst>
              </p:cNvPr>
              <p:cNvSpPr>
                <a:spLocks noGrp="1"/>
              </p:cNvSpPr>
              <p:nvPr>
                <p:ph idx="1"/>
              </p:nvPr>
            </p:nvSpPr>
            <p:spPr>
              <a:xfrm>
                <a:off x="357959" y="1231022"/>
                <a:ext cx="8528865" cy="2957502"/>
              </a:xfrm>
              <a:noFill/>
            </p:spPr>
            <p:txBody>
              <a:bodyPr>
                <a:noAutofit/>
              </a:bodyPr>
              <a:lstStyle/>
              <a:p>
                <a:pPr marL="241300" indent="-241300">
                  <a:buSzPct val="140000"/>
                </a:pPr>
                <a:r>
                  <a:rPr lang="en-US" sz="2000" dirty="0"/>
                  <a:t>In general, </a:t>
                </a:r>
                <a14:m>
                  <m:oMath xmlns:m="http://schemas.openxmlformats.org/officeDocument/2006/math">
                    <m:r>
                      <m:rPr>
                        <m:sty m:val="p"/>
                      </m:rPr>
                      <a:rPr lang="en-US" sz="2000">
                        <a:latin typeface="Cambria Math" panose="02040503050406030204" pitchFamily="18" charset="0"/>
                      </a:rPr>
                      <m:t>NLL</m:t>
                    </m:r>
                    <m:d>
                      <m:dPr>
                        <m:ctrlPr>
                          <a:rPr lang="en-US" sz="2000" i="1">
                            <a:latin typeface="Cambria Math" panose="02040503050406030204" pitchFamily="18" charset="0"/>
                          </a:rPr>
                        </m:ctrlPr>
                      </m:dPr>
                      <m:e>
                        <m:r>
                          <m:rPr>
                            <m:sty m:val="p"/>
                          </m:rPr>
                          <a:rPr lang="en-US" sz="2000">
                            <a:latin typeface="Cambria Math" panose="02040503050406030204" pitchFamily="18" charset="0"/>
                          </a:rPr>
                          <m:t>w</m:t>
                        </m:r>
                      </m:e>
                    </m:d>
                    <m:r>
                      <a:rPr lang="en-US" sz="2000" smtClean="0">
                        <a:latin typeface="Cambria Math" panose="02040503050406030204" pitchFamily="18" charset="0"/>
                      </a:rPr>
                      <m:t>=</m:t>
                    </m:r>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e>
                        </m:func>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0 </m:t>
                        </m:r>
                      </m:e>
                    </m:nary>
                  </m:oMath>
                </a14:m>
                <a:r>
                  <a:rPr lang="en-US" sz="2000" dirty="0"/>
                  <a:t> because </a:t>
                </a:r>
                <a14:m>
                  <m:oMath xmlns:m="http://schemas.openxmlformats.org/officeDocument/2006/math">
                    <m:r>
                      <a:rPr lang="en-US" sz="2000" b="0" i="0" smtClean="0">
                        <a:latin typeface="Cambria Math" panose="02040503050406030204" pitchFamily="18" charset="0"/>
                      </a:rPr>
                      <m:t>0 </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1</m:t>
                    </m:r>
                  </m:oMath>
                </a14:m>
                <a:r>
                  <a:rPr lang="en-US" sz="2000" dirty="0"/>
                  <a:t> </a:t>
                </a:r>
              </a:p>
              <a:p>
                <a:pPr marL="241300" indent="-241300">
                  <a:buSzPct val="140000"/>
                </a:pPr>
                <a:r>
                  <a:rPr lang="en-US" sz="2000" dirty="0"/>
                  <a:t>When data is linearly separable, ||w|| becomes infinity, resulting in infinitely steep sigmoid, i.e., overfitting</a:t>
                </a:r>
              </a:p>
              <a:p>
                <a:endParaRPr lang="en-US" sz="2000" dirty="0"/>
              </a:p>
            </p:txBody>
          </p:sp>
        </mc:Choice>
        <mc:Fallback xmlns="">
          <p:sp>
            <p:nvSpPr>
              <p:cNvPr id="40" name="Content Placeholder 2">
                <a:extLst>
                  <a:ext uri="{FF2B5EF4-FFF2-40B4-BE49-F238E27FC236}">
                    <a16:creationId xmlns:a16="http://schemas.microsoft.com/office/drawing/2014/main" id="{C6CBFD84-D514-E445-967A-DCD828D01D06}"/>
                  </a:ext>
                </a:extLst>
              </p:cNvPr>
              <p:cNvSpPr>
                <a:spLocks noGrp="1" noRot="1" noChangeAspect="1" noMove="1" noResize="1" noEditPoints="1" noAdjustHandles="1" noChangeArrowheads="1" noChangeShapeType="1" noTextEdit="1"/>
              </p:cNvSpPr>
              <p:nvPr>
                <p:ph idx="1"/>
              </p:nvPr>
            </p:nvSpPr>
            <p:spPr>
              <a:xfrm>
                <a:off x="357959" y="1231022"/>
                <a:ext cx="8528865" cy="2957502"/>
              </a:xfrm>
              <a:blipFill>
                <a:blip r:embed="rId5"/>
                <a:stretch>
                  <a:fillRect l="-1189" t="-15385"/>
                </a:stretch>
              </a:blipFill>
            </p:spPr>
            <p:txBody>
              <a:bodyPr/>
              <a:lstStyle/>
              <a:p>
                <a:r>
                  <a:rPr lang="en-US">
                    <a:noFill/>
                  </a:rPr>
                  <a:t> </a:t>
                </a:r>
              </a:p>
            </p:txBody>
          </p:sp>
        </mc:Fallback>
      </mc:AlternateContent>
    </p:spTree>
    <p:extLst>
      <p:ext uri="{BB962C8B-B14F-4D97-AF65-F5344CB8AC3E}">
        <p14:creationId xmlns:p14="http://schemas.microsoft.com/office/powerpoint/2010/main" val="3003457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C6CBFD84-D514-E445-967A-DCD828D01D06}"/>
                  </a:ext>
                </a:extLst>
              </p:cNvPr>
              <p:cNvSpPr>
                <a:spLocks noGrp="1"/>
              </p:cNvSpPr>
              <p:nvPr>
                <p:ph idx="1"/>
              </p:nvPr>
            </p:nvSpPr>
            <p:spPr>
              <a:xfrm>
                <a:off x="357959" y="1231022"/>
                <a:ext cx="8528865" cy="2957502"/>
              </a:xfrm>
              <a:noFill/>
            </p:spPr>
            <p:txBody>
              <a:bodyPr>
                <a:noAutofit/>
              </a:bodyPr>
              <a:lstStyle/>
              <a:p>
                <a:pPr marL="241300" indent="-241300">
                  <a:buSzPct val="140000"/>
                </a:pPr>
                <a:r>
                  <a:rPr lang="en-US" sz="2000" dirty="0"/>
                  <a:t>In general, </a:t>
                </a:r>
                <a14:m>
                  <m:oMath xmlns:m="http://schemas.openxmlformats.org/officeDocument/2006/math">
                    <m:r>
                      <m:rPr>
                        <m:sty m:val="p"/>
                      </m:rPr>
                      <a:rPr lang="en-US" sz="2000">
                        <a:latin typeface="Cambria Math" panose="02040503050406030204" pitchFamily="18" charset="0"/>
                      </a:rPr>
                      <m:t>NLL</m:t>
                    </m:r>
                    <m:d>
                      <m:dPr>
                        <m:ctrlPr>
                          <a:rPr lang="en-US" sz="2000" i="1">
                            <a:latin typeface="Cambria Math" panose="02040503050406030204" pitchFamily="18" charset="0"/>
                          </a:rPr>
                        </m:ctrlPr>
                      </m:dPr>
                      <m:e>
                        <m:r>
                          <m:rPr>
                            <m:sty m:val="p"/>
                          </m:rPr>
                          <a:rPr lang="en-US" sz="2000">
                            <a:latin typeface="Cambria Math" panose="02040503050406030204" pitchFamily="18" charset="0"/>
                          </a:rPr>
                          <m:t>w</m:t>
                        </m:r>
                      </m:e>
                    </m:d>
                    <m:r>
                      <a:rPr lang="en-US" sz="2000" smtClean="0">
                        <a:latin typeface="Cambria Math" panose="02040503050406030204" pitchFamily="18" charset="0"/>
                      </a:rPr>
                      <m:t>=</m:t>
                    </m:r>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e>
                        </m:func>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0 </m:t>
                        </m:r>
                      </m:e>
                    </m:nary>
                  </m:oMath>
                </a14:m>
                <a:r>
                  <a:rPr lang="en-US" sz="2000" dirty="0"/>
                  <a:t> because </a:t>
                </a:r>
                <a14:m>
                  <m:oMath xmlns:m="http://schemas.openxmlformats.org/officeDocument/2006/math">
                    <m:r>
                      <a:rPr lang="en-US" sz="2000" b="0" i="0" smtClean="0">
                        <a:latin typeface="Cambria Math" panose="02040503050406030204" pitchFamily="18" charset="0"/>
                      </a:rPr>
                      <m:t>0 </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1</m:t>
                    </m:r>
                  </m:oMath>
                </a14:m>
                <a:r>
                  <a:rPr lang="en-US" sz="2000" dirty="0"/>
                  <a:t> </a:t>
                </a:r>
              </a:p>
              <a:p>
                <a:pPr marL="241300" indent="-241300">
                  <a:buSzPct val="140000"/>
                </a:pPr>
                <a:r>
                  <a:rPr lang="en-US" sz="2000" dirty="0"/>
                  <a:t>When data is linearly separable, ||w|| becomes infinity, resulting in infinitely steep sigmoid, i.e., overfitting</a:t>
                </a:r>
              </a:p>
              <a:p>
                <a:endParaRPr lang="en-US" sz="2000" dirty="0"/>
              </a:p>
            </p:txBody>
          </p:sp>
        </mc:Choice>
        <mc:Fallback xmlns="">
          <p:sp>
            <p:nvSpPr>
              <p:cNvPr id="40" name="Content Placeholder 2">
                <a:extLst>
                  <a:ext uri="{FF2B5EF4-FFF2-40B4-BE49-F238E27FC236}">
                    <a16:creationId xmlns:a16="http://schemas.microsoft.com/office/drawing/2014/main" id="{C6CBFD84-D514-E445-967A-DCD828D01D06}"/>
                  </a:ext>
                </a:extLst>
              </p:cNvPr>
              <p:cNvSpPr>
                <a:spLocks noGrp="1" noRot="1" noChangeAspect="1" noMove="1" noResize="1" noEditPoints="1" noAdjustHandles="1" noChangeArrowheads="1" noChangeShapeType="1" noTextEdit="1"/>
              </p:cNvSpPr>
              <p:nvPr>
                <p:ph idx="1"/>
              </p:nvPr>
            </p:nvSpPr>
            <p:spPr>
              <a:xfrm>
                <a:off x="357959" y="1231022"/>
                <a:ext cx="8528865" cy="2957502"/>
              </a:xfrm>
              <a:blipFill>
                <a:blip r:embed="rId3"/>
                <a:stretch>
                  <a:fillRect l="-1189" t="-15385"/>
                </a:stretch>
              </a:blipFill>
            </p:spPr>
            <p:txBody>
              <a:bodyPr/>
              <a:lstStyle/>
              <a:p>
                <a:r>
                  <a:rPr lang="en-US">
                    <a:noFill/>
                  </a:rPr>
                  <a:t> </a:t>
                </a:r>
              </a:p>
            </p:txBody>
          </p:sp>
        </mc:Fallback>
      </mc:AlternateContent>
      <p:sp>
        <p:nvSpPr>
          <p:cNvPr id="2" name="Title 1"/>
          <p:cNvSpPr>
            <a:spLocks noGrp="1"/>
          </p:cNvSpPr>
          <p:nvPr>
            <p:ph type="title"/>
          </p:nvPr>
        </p:nvSpPr>
        <p:spPr>
          <a:xfrm>
            <a:off x="457200" y="122756"/>
            <a:ext cx="8229600" cy="1143000"/>
          </a:xfrm>
        </p:spPr>
        <p:txBody>
          <a:bodyPr>
            <a:normAutofit/>
          </a:bodyPr>
          <a:lstStyle/>
          <a:p>
            <a:r>
              <a:rPr lang="en-US" sz="3400" dirty="0"/>
              <a:t>Why do we need regularization?</a:t>
            </a:r>
          </a:p>
        </p:txBody>
      </p:sp>
      <p:cxnSp>
        <p:nvCxnSpPr>
          <p:cNvPr id="4" name="Straight Arrow Connector 3">
            <a:extLst>
              <a:ext uri="{FF2B5EF4-FFF2-40B4-BE49-F238E27FC236}">
                <a16:creationId xmlns:a16="http://schemas.microsoft.com/office/drawing/2014/main" id="{41970B4A-DD8A-514C-A9B8-5049244DD9E4}"/>
              </a:ext>
            </a:extLst>
          </p:cNvPr>
          <p:cNvCxnSpPr>
            <a:cxnSpLocks/>
            <a:stCxn id="25" idx="3"/>
          </p:cNvCxnSpPr>
          <p:nvPr/>
        </p:nvCxnSpPr>
        <p:spPr>
          <a:xfrm flipV="1">
            <a:off x="944998" y="3606524"/>
            <a:ext cx="0" cy="2028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5C659FD-F7C9-2840-A6C9-1EF79FBB01B9}"/>
              </a:ext>
            </a:extLst>
          </p:cNvPr>
          <p:cNvCxnSpPr>
            <a:cxnSpLocks/>
          </p:cNvCxnSpPr>
          <p:nvPr/>
        </p:nvCxnSpPr>
        <p:spPr>
          <a:xfrm>
            <a:off x="942974" y="5649628"/>
            <a:ext cx="70886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4DFD3A0-3E63-FC49-BC56-CD6C84E99DD6}"/>
              </a:ext>
            </a:extLst>
          </p:cNvPr>
          <p:cNvSpPr txBox="1"/>
          <p:nvPr/>
        </p:nvSpPr>
        <p:spPr>
          <a:xfrm>
            <a:off x="7504354" y="5678204"/>
            <a:ext cx="1054584" cy="369332"/>
          </a:xfrm>
          <a:prstGeom prst="rect">
            <a:avLst/>
          </a:prstGeom>
          <a:noFill/>
        </p:spPr>
        <p:txBody>
          <a:bodyPr wrap="none" rtlCol="0">
            <a:spAutoFit/>
          </a:bodyPr>
          <a:lstStyle/>
          <a:p>
            <a:r>
              <a:rPr lang="en-US" dirty="0"/>
              <a:t>Feature x</a:t>
            </a:r>
          </a:p>
        </p:txBody>
      </p:sp>
      <p:sp>
        <p:nvSpPr>
          <p:cNvPr id="9" name="Triangle 8">
            <a:extLst>
              <a:ext uri="{FF2B5EF4-FFF2-40B4-BE49-F238E27FC236}">
                <a16:creationId xmlns:a16="http://schemas.microsoft.com/office/drawing/2014/main" id="{379BF41B-1181-A74A-B0D5-6E7128399596}"/>
              </a:ext>
            </a:extLst>
          </p:cNvPr>
          <p:cNvSpPr>
            <a:spLocks noChangeAspect="1"/>
          </p:cNvSpPr>
          <p:nvPr/>
        </p:nvSpPr>
        <p:spPr>
          <a:xfrm>
            <a:off x="14319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D94D6909-71E0-9E4C-B2EB-A92EA5F3F570}"/>
              </a:ext>
            </a:extLst>
          </p:cNvPr>
          <p:cNvSpPr>
            <a:spLocks noChangeAspect="1"/>
          </p:cNvSpPr>
          <p:nvPr/>
        </p:nvSpPr>
        <p:spPr>
          <a:xfrm>
            <a:off x="17367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2AABC592-CD1C-3D41-86AF-EB656D7E2A56}"/>
              </a:ext>
            </a:extLst>
          </p:cNvPr>
          <p:cNvSpPr>
            <a:spLocks noChangeAspect="1"/>
          </p:cNvSpPr>
          <p:nvPr/>
        </p:nvSpPr>
        <p:spPr>
          <a:xfrm>
            <a:off x="20415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BDFD68C0-9698-EE4F-9558-BA12F5F6E4BA}"/>
              </a:ext>
            </a:extLst>
          </p:cNvPr>
          <p:cNvSpPr>
            <a:spLocks noChangeAspect="1"/>
          </p:cNvSpPr>
          <p:nvPr/>
        </p:nvSpPr>
        <p:spPr>
          <a:xfrm>
            <a:off x="23463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5-Point Star 15">
            <a:extLst>
              <a:ext uri="{FF2B5EF4-FFF2-40B4-BE49-F238E27FC236}">
                <a16:creationId xmlns:a16="http://schemas.microsoft.com/office/drawing/2014/main" id="{22D27C7D-3B8C-AB4E-8558-E14C65A3331D}"/>
              </a:ext>
            </a:extLst>
          </p:cNvPr>
          <p:cNvSpPr>
            <a:spLocks noChangeAspect="1"/>
          </p:cNvSpPr>
          <p:nvPr/>
        </p:nvSpPr>
        <p:spPr>
          <a:xfrm>
            <a:off x="5258515"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5-Point Star 16">
            <a:extLst>
              <a:ext uri="{FF2B5EF4-FFF2-40B4-BE49-F238E27FC236}">
                <a16:creationId xmlns:a16="http://schemas.microsoft.com/office/drawing/2014/main" id="{FFAEAFC6-3467-1C4E-A31C-A70F17FE7D1F}"/>
              </a:ext>
            </a:extLst>
          </p:cNvPr>
          <p:cNvSpPr>
            <a:spLocks noChangeAspect="1"/>
          </p:cNvSpPr>
          <p:nvPr/>
        </p:nvSpPr>
        <p:spPr>
          <a:xfrm>
            <a:off x="5497593"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5-Point Star 17">
            <a:extLst>
              <a:ext uri="{FF2B5EF4-FFF2-40B4-BE49-F238E27FC236}">
                <a16:creationId xmlns:a16="http://schemas.microsoft.com/office/drawing/2014/main" id="{C1255C5C-846C-4D4D-98E7-C705C46D56FD}"/>
              </a:ext>
            </a:extLst>
          </p:cNvPr>
          <p:cNvSpPr>
            <a:spLocks noChangeAspect="1"/>
          </p:cNvSpPr>
          <p:nvPr/>
        </p:nvSpPr>
        <p:spPr>
          <a:xfrm>
            <a:off x="5975749"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5-Point Star 18">
            <a:extLst>
              <a:ext uri="{FF2B5EF4-FFF2-40B4-BE49-F238E27FC236}">
                <a16:creationId xmlns:a16="http://schemas.microsoft.com/office/drawing/2014/main" id="{E3AD453E-95CE-0D4E-A05A-A3969D7FBFBF}"/>
              </a:ext>
            </a:extLst>
          </p:cNvPr>
          <p:cNvSpPr>
            <a:spLocks noChangeAspect="1"/>
          </p:cNvSpPr>
          <p:nvPr/>
        </p:nvSpPr>
        <p:spPr>
          <a:xfrm>
            <a:off x="5736671"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4E1823B-C924-E444-9962-FF11E5D9594F}"/>
              </a:ext>
            </a:extLst>
          </p:cNvPr>
          <p:cNvSpPr txBox="1"/>
          <p:nvPr/>
        </p:nvSpPr>
        <p:spPr>
          <a:xfrm>
            <a:off x="1514235" y="5762496"/>
            <a:ext cx="821059" cy="369332"/>
          </a:xfrm>
          <a:prstGeom prst="rect">
            <a:avLst/>
          </a:prstGeom>
          <a:noFill/>
        </p:spPr>
        <p:txBody>
          <a:bodyPr wrap="none" rtlCol="0">
            <a:spAutoFit/>
          </a:bodyPr>
          <a:lstStyle/>
          <a:p>
            <a:r>
              <a:rPr lang="en-US" dirty="0"/>
              <a:t>Class 0</a:t>
            </a:r>
          </a:p>
        </p:txBody>
      </p:sp>
      <p:sp>
        <p:nvSpPr>
          <p:cNvPr id="21" name="TextBox 20">
            <a:extLst>
              <a:ext uri="{FF2B5EF4-FFF2-40B4-BE49-F238E27FC236}">
                <a16:creationId xmlns:a16="http://schemas.microsoft.com/office/drawing/2014/main" id="{0B0B0F6E-0A21-0D49-A9F8-C3A98B66D4EF}"/>
              </a:ext>
            </a:extLst>
          </p:cNvPr>
          <p:cNvSpPr txBox="1"/>
          <p:nvPr/>
        </p:nvSpPr>
        <p:spPr>
          <a:xfrm>
            <a:off x="5337570" y="5802856"/>
            <a:ext cx="821059" cy="369332"/>
          </a:xfrm>
          <a:prstGeom prst="rect">
            <a:avLst/>
          </a:prstGeom>
          <a:noFill/>
        </p:spPr>
        <p:txBody>
          <a:bodyPr wrap="none" rtlCol="0">
            <a:spAutoFit/>
          </a:bodyPr>
          <a:lstStyle/>
          <a:p>
            <a:r>
              <a:rPr lang="en-US" dirty="0"/>
              <a:t>Class 1</a:t>
            </a:r>
          </a:p>
        </p:txBody>
      </p:sp>
      <p:sp>
        <p:nvSpPr>
          <p:cNvPr id="22" name="Freeform 21">
            <a:extLst>
              <a:ext uri="{FF2B5EF4-FFF2-40B4-BE49-F238E27FC236}">
                <a16:creationId xmlns:a16="http://schemas.microsoft.com/office/drawing/2014/main" id="{52AC9E83-E25F-1649-A167-C9EE549464F6}"/>
              </a:ext>
            </a:extLst>
          </p:cNvPr>
          <p:cNvSpPr/>
          <p:nvPr/>
        </p:nvSpPr>
        <p:spPr>
          <a:xfrm>
            <a:off x="1200150" y="3835122"/>
            <a:ext cx="5472112" cy="1768516"/>
          </a:xfrm>
          <a:custGeom>
            <a:avLst/>
            <a:gdLst>
              <a:gd name="connsiteX0" fmla="*/ 0 w 5472112"/>
              <a:gd name="connsiteY0" fmla="*/ 2357438 h 2357438"/>
              <a:gd name="connsiteX1" fmla="*/ 671512 w 5472112"/>
              <a:gd name="connsiteY1" fmla="*/ 2300288 h 2357438"/>
              <a:gd name="connsiteX2" fmla="*/ 1185862 w 5472112"/>
              <a:gd name="connsiteY2" fmla="*/ 2171700 h 2357438"/>
              <a:gd name="connsiteX3" fmla="*/ 1643062 w 5472112"/>
              <a:gd name="connsiteY3" fmla="*/ 1957388 h 2357438"/>
              <a:gd name="connsiteX4" fmla="*/ 2143125 w 5472112"/>
              <a:gd name="connsiteY4" fmla="*/ 1557338 h 2357438"/>
              <a:gd name="connsiteX5" fmla="*/ 2800350 w 5472112"/>
              <a:gd name="connsiteY5" fmla="*/ 900113 h 2357438"/>
              <a:gd name="connsiteX6" fmla="*/ 3414712 w 5472112"/>
              <a:gd name="connsiteY6" fmla="*/ 542925 h 2357438"/>
              <a:gd name="connsiteX7" fmla="*/ 3886200 w 5472112"/>
              <a:gd name="connsiteY7" fmla="*/ 342900 h 2357438"/>
              <a:gd name="connsiteX8" fmla="*/ 4257675 w 5472112"/>
              <a:gd name="connsiteY8" fmla="*/ 171450 h 2357438"/>
              <a:gd name="connsiteX9" fmla="*/ 5100637 w 5472112"/>
              <a:gd name="connsiteY9" fmla="*/ 28575 h 2357438"/>
              <a:gd name="connsiteX10" fmla="*/ 5472112 w 5472112"/>
              <a:gd name="connsiteY10" fmla="*/ 0 h 2357438"/>
              <a:gd name="connsiteX11" fmla="*/ 5472112 w 5472112"/>
              <a:gd name="connsiteY11" fmla="*/ 0 h 235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112" h="2357438">
                <a:moveTo>
                  <a:pt x="0" y="2357438"/>
                </a:moveTo>
                <a:cubicBezTo>
                  <a:pt x="236934" y="2344341"/>
                  <a:pt x="473868" y="2331244"/>
                  <a:pt x="671512" y="2300288"/>
                </a:cubicBezTo>
                <a:cubicBezTo>
                  <a:pt x="869156" y="2269332"/>
                  <a:pt x="1023937" y="2228850"/>
                  <a:pt x="1185862" y="2171700"/>
                </a:cubicBezTo>
                <a:cubicBezTo>
                  <a:pt x="1347787" y="2114550"/>
                  <a:pt x="1483518" y="2059782"/>
                  <a:pt x="1643062" y="1957388"/>
                </a:cubicBezTo>
                <a:cubicBezTo>
                  <a:pt x="1802606" y="1854994"/>
                  <a:pt x="1950244" y="1733550"/>
                  <a:pt x="2143125" y="1557338"/>
                </a:cubicBezTo>
                <a:cubicBezTo>
                  <a:pt x="2336006" y="1381125"/>
                  <a:pt x="2588419" y="1069182"/>
                  <a:pt x="2800350" y="900113"/>
                </a:cubicBezTo>
                <a:cubicBezTo>
                  <a:pt x="3012281" y="731044"/>
                  <a:pt x="3233737" y="635794"/>
                  <a:pt x="3414712" y="542925"/>
                </a:cubicBezTo>
                <a:cubicBezTo>
                  <a:pt x="3595687" y="450056"/>
                  <a:pt x="3745706" y="404813"/>
                  <a:pt x="3886200" y="342900"/>
                </a:cubicBezTo>
                <a:cubicBezTo>
                  <a:pt x="4026694" y="280987"/>
                  <a:pt x="4055269" y="223837"/>
                  <a:pt x="4257675" y="171450"/>
                </a:cubicBezTo>
                <a:cubicBezTo>
                  <a:pt x="4460081" y="119063"/>
                  <a:pt x="4898231" y="57150"/>
                  <a:pt x="5100637" y="28575"/>
                </a:cubicBezTo>
                <a:cubicBezTo>
                  <a:pt x="5303043" y="0"/>
                  <a:pt x="5472112" y="0"/>
                  <a:pt x="5472112" y="0"/>
                </a:cubicBezTo>
                <a:lnTo>
                  <a:pt x="5472112" y="0"/>
                </a:lnTo>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9C8CF72-88A9-F94A-A91A-0367AD5539DC}"/>
                  </a:ext>
                </a:extLst>
              </p:cNvPr>
              <p:cNvSpPr/>
              <p:nvPr/>
            </p:nvSpPr>
            <p:spPr>
              <a:xfrm>
                <a:off x="576029" y="3231121"/>
                <a:ext cx="16817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b="0" i="1" smtClean="0">
                              <a:latin typeface="Cambria Math" panose="02040503050406030204" pitchFamily="18" charset="0"/>
                            </a:rPr>
                            <m:t>=1</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m:rPr>
                          <m:nor/>
                        </m:rPr>
                        <a:rPr lang="en-US" dirty="0"/>
                        <m:t>w</m:t>
                      </m:r>
                      <m:r>
                        <a:rPr lang="en-US" i="1">
                          <a:latin typeface="Cambria Math" panose="02040503050406030204" pitchFamily="18" charset="0"/>
                        </a:rPr>
                        <m:t>)</m:t>
                      </m:r>
                    </m:oMath>
                  </m:oMathPara>
                </a14:m>
                <a:endParaRPr lang="en-US" dirty="0"/>
              </a:p>
            </p:txBody>
          </p:sp>
        </mc:Choice>
        <mc:Fallback xmlns="">
          <p:sp>
            <p:nvSpPr>
              <p:cNvPr id="23" name="Rectangle 22">
                <a:extLst>
                  <a:ext uri="{FF2B5EF4-FFF2-40B4-BE49-F238E27FC236}">
                    <a16:creationId xmlns:a16="http://schemas.microsoft.com/office/drawing/2014/main" id="{89C8CF72-88A9-F94A-A91A-0367AD5539DC}"/>
                  </a:ext>
                </a:extLst>
              </p:cNvPr>
              <p:cNvSpPr>
                <a:spLocks noRot="1" noChangeAspect="1" noMove="1" noResize="1" noEditPoints="1" noAdjustHandles="1" noChangeArrowheads="1" noChangeShapeType="1" noTextEdit="1"/>
              </p:cNvSpPr>
              <p:nvPr/>
            </p:nvSpPr>
            <p:spPr>
              <a:xfrm>
                <a:off x="576029" y="3231121"/>
                <a:ext cx="1681742" cy="369332"/>
              </a:xfrm>
              <a:prstGeom prst="rect">
                <a:avLst/>
              </a:prstGeom>
              <a:blipFill>
                <a:blip r:embed="rId4"/>
                <a:stretch>
                  <a:fillRect b="-129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D28326FF-40A0-C941-ACAA-5E005D862816}"/>
              </a:ext>
            </a:extLst>
          </p:cNvPr>
          <p:cNvSpPr txBox="1"/>
          <p:nvPr/>
        </p:nvSpPr>
        <p:spPr>
          <a:xfrm>
            <a:off x="671888" y="3663668"/>
            <a:ext cx="301686"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BFD7DDB6-C163-4C49-B734-50E6E726F64C}"/>
              </a:ext>
            </a:extLst>
          </p:cNvPr>
          <p:cNvSpPr txBox="1"/>
          <p:nvPr/>
        </p:nvSpPr>
        <p:spPr>
          <a:xfrm>
            <a:off x="643312" y="5450674"/>
            <a:ext cx="301686" cy="369332"/>
          </a:xfrm>
          <a:prstGeom prst="rect">
            <a:avLst/>
          </a:prstGeom>
          <a:noFill/>
        </p:spPr>
        <p:txBody>
          <a:bodyPr wrap="none" rtlCol="0">
            <a:spAutoFit/>
          </a:bodyPr>
          <a:lstStyle/>
          <a:p>
            <a:r>
              <a:rPr lang="en-US" dirty="0"/>
              <a:t>0</a:t>
            </a:r>
          </a:p>
        </p:txBody>
      </p:sp>
      <p:cxnSp>
        <p:nvCxnSpPr>
          <p:cNvPr id="27" name="Straight Connector 26">
            <a:extLst>
              <a:ext uri="{FF2B5EF4-FFF2-40B4-BE49-F238E27FC236}">
                <a16:creationId xmlns:a16="http://schemas.microsoft.com/office/drawing/2014/main" id="{8255733C-1F81-114D-B6EF-1E25B5E885B2}"/>
              </a:ext>
            </a:extLst>
          </p:cNvPr>
          <p:cNvCxnSpPr>
            <a:cxnSpLocks/>
          </p:cNvCxnSpPr>
          <p:nvPr/>
        </p:nvCxnSpPr>
        <p:spPr>
          <a:xfrm flipV="1">
            <a:off x="930710" y="3792258"/>
            <a:ext cx="6384490"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DDF57B6-BEFB-1149-99AF-70DA67713434}"/>
              </a:ext>
            </a:extLst>
          </p:cNvPr>
          <p:cNvCxnSpPr>
            <a:cxnSpLocks/>
          </p:cNvCxnSpPr>
          <p:nvPr/>
        </p:nvCxnSpPr>
        <p:spPr>
          <a:xfrm>
            <a:off x="930710" y="5649628"/>
            <a:ext cx="300549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CC6B1D3-2960-334D-BD16-7FDB3C93B846}"/>
              </a:ext>
            </a:extLst>
          </p:cNvPr>
          <p:cNvCxnSpPr>
            <a:cxnSpLocks/>
          </p:cNvCxnSpPr>
          <p:nvPr/>
        </p:nvCxnSpPr>
        <p:spPr>
          <a:xfrm flipV="1">
            <a:off x="3936206" y="3789132"/>
            <a:ext cx="0" cy="18604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1F3C4C5-73AE-8E4E-8065-A33B21633EF9}"/>
              </a:ext>
            </a:extLst>
          </p:cNvPr>
          <p:cNvCxnSpPr>
            <a:cxnSpLocks/>
          </p:cNvCxnSpPr>
          <p:nvPr/>
        </p:nvCxnSpPr>
        <p:spPr>
          <a:xfrm>
            <a:off x="3940629" y="3789132"/>
            <a:ext cx="300549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C61A12AB-6F25-1148-A7BF-DBAA0639100C}"/>
                  </a:ext>
                </a:extLst>
              </p:cNvPr>
              <p:cNvSpPr/>
              <p:nvPr/>
            </p:nvSpPr>
            <p:spPr>
              <a:xfrm>
                <a:off x="5622507" y="2334491"/>
                <a:ext cx="3492913" cy="923330"/>
              </a:xfrm>
              <a:prstGeom prst="rect">
                <a:avLst/>
              </a:prstGeom>
            </p:spPr>
            <p:txBody>
              <a:bodyPr wrap="square">
                <a:spAutoFit/>
              </a:bodyPr>
              <a:lstStyle/>
              <a:p>
                <a14:m>
                  <m:oMath xmlns:m="http://schemas.openxmlformats.org/officeDocument/2006/math">
                    <m:r>
                      <m:rPr>
                        <m:sty m:val="p"/>
                      </m:rPr>
                      <a:rPr lang="en-US" smtClean="0">
                        <a:solidFill>
                          <a:srgbClr val="FF0000"/>
                        </a:solidFill>
                        <a:latin typeface="Cambria Math" panose="02040503050406030204" pitchFamily="18" charset="0"/>
                      </a:rPr>
                      <m:t>NLL</m:t>
                    </m:r>
                    <m:d>
                      <m:dPr>
                        <m:ctrlPr>
                          <a:rPr lang="en-US" i="1">
                            <a:solidFill>
                              <a:srgbClr val="FF0000"/>
                            </a:solidFill>
                            <a:latin typeface="Cambria Math" panose="02040503050406030204" pitchFamily="18" charset="0"/>
                          </a:rPr>
                        </m:ctrlPr>
                      </m:dPr>
                      <m:e>
                        <m:r>
                          <m:rPr>
                            <m:sty m:val="p"/>
                          </m:rPr>
                          <a:rPr lang="en-US">
                            <a:solidFill>
                              <a:srgbClr val="FF0000"/>
                            </a:solidFill>
                            <a:latin typeface="Cambria Math" panose="02040503050406030204" pitchFamily="18" charset="0"/>
                          </a:rPr>
                          <m:t>w</m:t>
                        </m:r>
                      </m:e>
                    </m:d>
                    <m:r>
                      <a:rPr lang="en-US">
                        <a:solidFill>
                          <a:srgbClr val="FF0000"/>
                        </a:solidFill>
                        <a:latin typeface="Cambria Math" panose="02040503050406030204" pitchFamily="18" charset="0"/>
                      </a:rPr>
                      <m:t>=</m:t>
                    </m:r>
                    <m:r>
                      <a:rPr lang="en-US" b="0" i="0" smtClean="0">
                        <a:solidFill>
                          <a:srgbClr val="FF0000"/>
                        </a:solidFill>
                        <a:latin typeface="Cambria Math" panose="02040503050406030204" pitchFamily="18" charset="0"/>
                      </a:rPr>
                      <m:t>0, </m:t>
                    </m:r>
                  </m:oMath>
                </a14:m>
                <a:r>
                  <a:rPr lang="en-US" dirty="0">
                    <a:solidFill>
                      <a:srgbClr val="FF0000"/>
                    </a:solidFill>
                  </a:rPr>
                  <a:t>because </a:t>
                </a:r>
                <a14:m>
                  <m:oMath xmlns:m="http://schemas.openxmlformats.org/officeDocument/2006/math">
                    <m:r>
                      <a:rPr lang="en-US" i="1">
                        <a:solidFill>
                          <a:srgbClr val="FF0000"/>
                        </a:solidFill>
                        <a:latin typeface="Cambria Math" panose="02040503050406030204" pitchFamily="18" charset="0"/>
                      </a:rPr>
                      <m:t>𝑝</m:t>
                    </m:r>
                    <m:d>
                      <m:dPr>
                        <m:endChr m:val="|"/>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𝑦</m:t>
                        </m:r>
                        <m:r>
                          <a:rPr lang="en-US" i="1">
                            <a:solidFill>
                              <a:srgbClr val="FF0000"/>
                            </a:solidFill>
                            <a:latin typeface="Cambria Math" panose="02040503050406030204" pitchFamily="18" charset="0"/>
                          </a:rPr>
                          <m:t> </m:t>
                        </m:r>
                      </m:e>
                    </m:d>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 </m:t>
                    </m:r>
                    <m:r>
                      <m:rPr>
                        <m:nor/>
                      </m:rPr>
                      <a:rPr lang="en-US" dirty="0">
                        <a:solidFill>
                          <a:srgbClr val="FF0000"/>
                        </a:solidFill>
                      </a:rPr>
                      <m:t>w</m:t>
                    </m:r>
                    <m:r>
                      <a:rPr lang="en-US" i="1">
                        <a:solidFill>
                          <a:srgbClr val="FF0000"/>
                        </a:solidFill>
                        <a:latin typeface="Cambria Math" panose="02040503050406030204" pitchFamily="18" charset="0"/>
                      </a:rPr>
                      <m:t>)</m:t>
                    </m:r>
                  </m:oMath>
                </a14:m>
                <a:r>
                  <a:rPr lang="en-US" dirty="0">
                    <a:solidFill>
                      <a:srgbClr val="FF0000"/>
                    </a:solidFill>
                  </a:rPr>
                  <a:t> = 1 for all data, so this is global optimum (achieved when |w|=</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t>
                </a:r>
              </a:p>
            </p:txBody>
          </p:sp>
        </mc:Choice>
        <mc:Fallback xmlns="">
          <p:sp>
            <p:nvSpPr>
              <p:cNvPr id="35" name="Rectangle 34">
                <a:extLst>
                  <a:ext uri="{FF2B5EF4-FFF2-40B4-BE49-F238E27FC236}">
                    <a16:creationId xmlns:a16="http://schemas.microsoft.com/office/drawing/2014/main" id="{C61A12AB-6F25-1148-A7BF-DBAA0639100C}"/>
                  </a:ext>
                </a:extLst>
              </p:cNvPr>
              <p:cNvSpPr>
                <a:spLocks noRot="1" noChangeAspect="1" noMove="1" noResize="1" noEditPoints="1" noAdjustHandles="1" noChangeArrowheads="1" noChangeShapeType="1" noTextEdit="1"/>
              </p:cNvSpPr>
              <p:nvPr/>
            </p:nvSpPr>
            <p:spPr>
              <a:xfrm>
                <a:off x="5622507" y="2334491"/>
                <a:ext cx="3492913" cy="923330"/>
              </a:xfrm>
              <a:prstGeom prst="rect">
                <a:avLst/>
              </a:prstGeom>
              <a:blipFill>
                <a:blip r:embed="rId5"/>
                <a:stretch>
                  <a:fillRect l="-1449" t="-2703" r="-1812" b="-810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BDEF1DFC-0556-A14E-B669-0B5630EBA65D}"/>
              </a:ext>
            </a:extLst>
          </p:cNvPr>
          <p:cNvCxnSpPr/>
          <p:nvPr/>
        </p:nvCxnSpPr>
        <p:spPr>
          <a:xfrm flipV="1">
            <a:off x="5337570" y="3216834"/>
            <a:ext cx="478156" cy="5294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9CCFEE0-A611-0248-BC1A-5F26E8C472EA}"/>
              </a:ext>
            </a:extLst>
          </p:cNvPr>
          <p:cNvCxnSpPr/>
          <p:nvPr/>
        </p:nvCxnSpPr>
        <p:spPr>
          <a:xfrm flipH="1" flipV="1">
            <a:off x="5497593" y="4186233"/>
            <a:ext cx="318133" cy="455153"/>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431662-6EDE-9F46-966B-15A66202FC15}"/>
                  </a:ext>
                </a:extLst>
              </p:cNvPr>
              <p:cNvSpPr txBox="1"/>
              <p:nvPr/>
            </p:nvSpPr>
            <p:spPr>
              <a:xfrm>
                <a:off x="4478843" y="4641386"/>
                <a:ext cx="4207957" cy="646331"/>
              </a:xfrm>
              <a:prstGeom prst="rect">
                <a:avLst/>
              </a:prstGeom>
              <a:noFill/>
            </p:spPr>
            <p:txBody>
              <a:bodyPr wrap="square" rtlCol="0">
                <a:spAutoFit/>
              </a:bodyPr>
              <a:lstStyle/>
              <a:p>
                <a14:m>
                  <m:oMath xmlns:m="http://schemas.openxmlformats.org/officeDocument/2006/math">
                    <m:r>
                      <m:rPr>
                        <m:sty m:val="p"/>
                      </m:rPr>
                      <a:rPr lang="en-US">
                        <a:solidFill>
                          <a:srgbClr val="0000FF"/>
                        </a:solidFill>
                        <a:latin typeface="Cambria Math" panose="02040503050406030204" pitchFamily="18" charset="0"/>
                      </a:rPr>
                      <m:t>NLL</m:t>
                    </m:r>
                    <m:d>
                      <m:dPr>
                        <m:ctrlPr>
                          <a:rPr lang="en-US" i="1">
                            <a:solidFill>
                              <a:srgbClr val="0000FF"/>
                            </a:solidFill>
                            <a:latin typeface="Cambria Math" panose="02040503050406030204" pitchFamily="18" charset="0"/>
                          </a:rPr>
                        </m:ctrlPr>
                      </m:dPr>
                      <m:e>
                        <m:r>
                          <m:rPr>
                            <m:sty m:val="p"/>
                          </m:rPr>
                          <a:rPr lang="en-US">
                            <a:solidFill>
                              <a:srgbClr val="0000FF"/>
                            </a:solidFill>
                            <a:latin typeface="Cambria Math" panose="02040503050406030204" pitchFamily="18" charset="0"/>
                          </a:rPr>
                          <m:t>w</m:t>
                        </m:r>
                      </m:e>
                    </m:d>
                    <m:r>
                      <a:rPr lang="en-US">
                        <a:solidFill>
                          <a:srgbClr val="0000FF"/>
                        </a:solidFill>
                        <a:latin typeface="Cambria Math" panose="02040503050406030204" pitchFamily="18" charset="0"/>
                      </a:rPr>
                      <m:t>= </m:t>
                    </m:r>
                  </m:oMath>
                </a14:m>
                <a:r>
                  <a:rPr lang="en-US" dirty="0">
                    <a:solidFill>
                      <a:srgbClr val="0000FF"/>
                    </a:solidFill>
                  </a:rPr>
                  <a:t>some positive number because </a:t>
                </a:r>
                <a14:m>
                  <m:oMath xmlns:m="http://schemas.openxmlformats.org/officeDocument/2006/math">
                    <m:r>
                      <a:rPr lang="en-US" i="1">
                        <a:solidFill>
                          <a:srgbClr val="0000FF"/>
                        </a:solidFill>
                        <a:latin typeface="Cambria Math" panose="02040503050406030204" pitchFamily="18" charset="0"/>
                      </a:rPr>
                      <m:t>𝑝</m:t>
                    </m:r>
                    <m:d>
                      <m:dPr>
                        <m:endChr m:val="|"/>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rPr>
                          <m:t>𝑦</m:t>
                        </m:r>
                        <m:r>
                          <a:rPr lang="en-US" i="1">
                            <a:solidFill>
                              <a:srgbClr val="0000FF"/>
                            </a:solidFill>
                            <a:latin typeface="Cambria Math" panose="02040503050406030204" pitchFamily="18" charset="0"/>
                          </a:rPr>
                          <m:t> </m:t>
                        </m:r>
                      </m:e>
                    </m:d>
                    <m:r>
                      <a:rPr lang="en-US" i="1">
                        <a:solidFill>
                          <a:srgbClr val="0000FF"/>
                        </a:solidFill>
                        <a:latin typeface="Cambria Math" panose="02040503050406030204" pitchFamily="18" charset="0"/>
                      </a:rPr>
                      <m:t> </m:t>
                    </m:r>
                    <m:r>
                      <a:rPr lang="en-US" i="1">
                        <a:solidFill>
                          <a:srgbClr val="0000FF"/>
                        </a:solidFill>
                        <a:latin typeface="Cambria Math" panose="02040503050406030204" pitchFamily="18" charset="0"/>
                      </a:rPr>
                      <m:t>𝑥</m:t>
                    </m:r>
                    <m:r>
                      <a:rPr lang="en-US" i="1">
                        <a:solidFill>
                          <a:srgbClr val="0000FF"/>
                        </a:solidFill>
                        <a:latin typeface="Cambria Math" panose="02040503050406030204" pitchFamily="18" charset="0"/>
                      </a:rPr>
                      <m:t>, </m:t>
                    </m:r>
                    <m:r>
                      <m:rPr>
                        <m:nor/>
                      </m:rPr>
                      <a:rPr lang="en-US" dirty="0">
                        <a:solidFill>
                          <a:srgbClr val="0000FF"/>
                        </a:solidFill>
                      </a:rPr>
                      <m:t>w</m:t>
                    </m:r>
                    <m:r>
                      <a:rPr lang="en-US" i="1">
                        <a:solidFill>
                          <a:srgbClr val="0000FF"/>
                        </a:solidFill>
                        <a:latin typeface="Cambria Math" panose="02040503050406030204" pitchFamily="18" charset="0"/>
                      </a:rPr>
                      <m:t>)</m:t>
                    </m:r>
                  </m:oMath>
                </a14:m>
                <a:r>
                  <a:rPr lang="en-US" dirty="0">
                    <a:solidFill>
                      <a:srgbClr val="0000FF"/>
                    </a:solidFill>
                  </a:rPr>
                  <a:t> strictly less than 1 for all data</a:t>
                </a:r>
              </a:p>
            </p:txBody>
          </p:sp>
        </mc:Choice>
        <mc:Fallback xmlns="">
          <p:sp>
            <p:nvSpPr>
              <p:cNvPr id="33" name="TextBox 32">
                <a:extLst>
                  <a:ext uri="{FF2B5EF4-FFF2-40B4-BE49-F238E27FC236}">
                    <a16:creationId xmlns:a16="http://schemas.microsoft.com/office/drawing/2014/main" id="{76431662-6EDE-9F46-966B-15A66202FC15}"/>
                  </a:ext>
                </a:extLst>
              </p:cNvPr>
              <p:cNvSpPr txBox="1">
                <a:spLocks noRot="1" noChangeAspect="1" noMove="1" noResize="1" noEditPoints="1" noAdjustHandles="1" noChangeArrowheads="1" noChangeShapeType="1" noTextEdit="1"/>
              </p:cNvSpPr>
              <p:nvPr/>
            </p:nvSpPr>
            <p:spPr>
              <a:xfrm>
                <a:off x="4478843" y="4641386"/>
                <a:ext cx="4207957" cy="646331"/>
              </a:xfrm>
              <a:prstGeom prst="rect">
                <a:avLst/>
              </a:prstGeom>
              <a:blipFill>
                <a:blip r:embed="rId6"/>
                <a:stretch>
                  <a:fillRect t="-1923" r="-301" b="-15385"/>
                </a:stretch>
              </a:blipFill>
            </p:spPr>
            <p:txBody>
              <a:bodyPr/>
              <a:lstStyle/>
              <a:p>
                <a:r>
                  <a:rPr lang="en-US">
                    <a:noFill/>
                  </a:rPr>
                  <a:t> </a:t>
                </a:r>
              </a:p>
            </p:txBody>
          </p:sp>
        </mc:Fallback>
      </mc:AlternateContent>
    </p:spTree>
    <p:extLst>
      <p:ext uri="{BB962C8B-B14F-4D97-AF65-F5344CB8AC3E}">
        <p14:creationId xmlns:p14="http://schemas.microsoft.com/office/powerpoint/2010/main" val="35677916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C6CBFD84-D514-E445-967A-DCD828D01D06}"/>
                  </a:ext>
                </a:extLst>
              </p:cNvPr>
              <p:cNvSpPr>
                <a:spLocks noGrp="1"/>
              </p:cNvSpPr>
              <p:nvPr>
                <p:ph idx="1"/>
              </p:nvPr>
            </p:nvSpPr>
            <p:spPr>
              <a:xfrm>
                <a:off x="357959" y="1231022"/>
                <a:ext cx="8528865" cy="2957502"/>
              </a:xfrm>
              <a:noFill/>
            </p:spPr>
            <p:txBody>
              <a:bodyPr>
                <a:noAutofit/>
              </a:bodyPr>
              <a:lstStyle/>
              <a:p>
                <a:pPr marL="241300" indent="-241300">
                  <a:buSzPct val="140000"/>
                </a:pPr>
                <a:r>
                  <a:rPr lang="en-US" sz="2000" dirty="0"/>
                  <a:t>In general, </a:t>
                </a:r>
                <a14:m>
                  <m:oMath xmlns:m="http://schemas.openxmlformats.org/officeDocument/2006/math">
                    <m:r>
                      <m:rPr>
                        <m:sty m:val="p"/>
                      </m:rPr>
                      <a:rPr lang="en-US" sz="2000">
                        <a:latin typeface="Cambria Math" panose="02040503050406030204" pitchFamily="18" charset="0"/>
                      </a:rPr>
                      <m:t>NLL</m:t>
                    </m:r>
                    <m:d>
                      <m:dPr>
                        <m:ctrlPr>
                          <a:rPr lang="en-US" sz="2000" i="1">
                            <a:latin typeface="Cambria Math" panose="02040503050406030204" pitchFamily="18" charset="0"/>
                          </a:rPr>
                        </m:ctrlPr>
                      </m:dPr>
                      <m:e>
                        <m:r>
                          <m:rPr>
                            <m:sty m:val="p"/>
                          </m:rPr>
                          <a:rPr lang="en-US" sz="2000">
                            <a:latin typeface="Cambria Math" panose="02040503050406030204" pitchFamily="18" charset="0"/>
                          </a:rPr>
                          <m:t>w</m:t>
                        </m:r>
                      </m:e>
                    </m:d>
                    <m:r>
                      <a:rPr lang="en-US" sz="2000" smtClean="0">
                        <a:latin typeface="Cambria Math" panose="02040503050406030204" pitchFamily="18" charset="0"/>
                      </a:rPr>
                      <m:t>=</m:t>
                    </m:r>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e>
                        </m:func>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0 </m:t>
                        </m:r>
                      </m:e>
                    </m:nary>
                  </m:oMath>
                </a14:m>
                <a:r>
                  <a:rPr lang="en-US" sz="2000" dirty="0"/>
                  <a:t> because </a:t>
                </a:r>
                <a14:m>
                  <m:oMath xmlns:m="http://schemas.openxmlformats.org/officeDocument/2006/math">
                    <m:r>
                      <a:rPr lang="en-US" sz="2000" b="0" i="0" smtClean="0">
                        <a:latin typeface="Cambria Math" panose="02040503050406030204" pitchFamily="18" charset="0"/>
                      </a:rPr>
                      <m:t>0 </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𝑤</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1</m:t>
                    </m:r>
                  </m:oMath>
                </a14:m>
                <a:r>
                  <a:rPr lang="en-US" sz="2000" dirty="0"/>
                  <a:t> </a:t>
                </a:r>
              </a:p>
              <a:p>
                <a:pPr marL="241300" indent="-241300">
                  <a:buSzPct val="140000"/>
                </a:pPr>
                <a:r>
                  <a:rPr lang="en-US" sz="2000" dirty="0"/>
                  <a:t>When data is linearly separable, ||w|| becomes infinity, resulting in infinitely steep sigmoid, i.e., overfitting</a:t>
                </a:r>
              </a:p>
              <a:p>
                <a:endParaRPr lang="en-US" sz="2000" dirty="0"/>
              </a:p>
            </p:txBody>
          </p:sp>
        </mc:Choice>
        <mc:Fallback xmlns="">
          <p:sp>
            <p:nvSpPr>
              <p:cNvPr id="40" name="Content Placeholder 2">
                <a:extLst>
                  <a:ext uri="{FF2B5EF4-FFF2-40B4-BE49-F238E27FC236}">
                    <a16:creationId xmlns:a16="http://schemas.microsoft.com/office/drawing/2014/main" id="{C6CBFD84-D514-E445-967A-DCD828D01D06}"/>
                  </a:ext>
                </a:extLst>
              </p:cNvPr>
              <p:cNvSpPr>
                <a:spLocks noGrp="1" noRot="1" noChangeAspect="1" noMove="1" noResize="1" noEditPoints="1" noAdjustHandles="1" noChangeArrowheads="1" noChangeShapeType="1" noTextEdit="1"/>
              </p:cNvSpPr>
              <p:nvPr>
                <p:ph idx="1"/>
              </p:nvPr>
            </p:nvSpPr>
            <p:spPr>
              <a:xfrm>
                <a:off x="357959" y="1231022"/>
                <a:ext cx="8528865" cy="2957502"/>
              </a:xfrm>
              <a:blipFill>
                <a:blip r:embed="rId3"/>
                <a:stretch>
                  <a:fillRect l="-1189" t="-15385"/>
                </a:stretch>
              </a:blipFill>
            </p:spPr>
            <p:txBody>
              <a:bodyPr/>
              <a:lstStyle/>
              <a:p>
                <a:r>
                  <a:rPr lang="en-US">
                    <a:noFill/>
                  </a:rPr>
                  <a:t> </a:t>
                </a:r>
              </a:p>
            </p:txBody>
          </p:sp>
        </mc:Fallback>
      </mc:AlternateContent>
      <p:sp>
        <p:nvSpPr>
          <p:cNvPr id="2" name="Title 1"/>
          <p:cNvSpPr>
            <a:spLocks noGrp="1"/>
          </p:cNvSpPr>
          <p:nvPr>
            <p:ph type="title"/>
          </p:nvPr>
        </p:nvSpPr>
        <p:spPr>
          <a:xfrm>
            <a:off x="457200" y="122756"/>
            <a:ext cx="8229600" cy="1143000"/>
          </a:xfrm>
        </p:spPr>
        <p:txBody>
          <a:bodyPr>
            <a:normAutofit/>
          </a:bodyPr>
          <a:lstStyle/>
          <a:p>
            <a:r>
              <a:rPr lang="en-US" sz="3400" dirty="0"/>
              <a:t>Why do we need regularization?</a:t>
            </a:r>
          </a:p>
        </p:txBody>
      </p:sp>
      <p:cxnSp>
        <p:nvCxnSpPr>
          <p:cNvPr id="4" name="Straight Arrow Connector 3">
            <a:extLst>
              <a:ext uri="{FF2B5EF4-FFF2-40B4-BE49-F238E27FC236}">
                <a16:creationId xmlns:a16="http://schemas.microsoft.com/office/drawing/2014/main" id="{41970B4A-DD8A-514C-A9B8-5049244DD9E4}"/>
              </a:ext>
            </a:extLst>
          </p:cNvPr>
          <p:cNvCxnSpPr>
            <a:cxnSpLocks/>
            <a:stCxn id="25" idx="3"/>
          </p:cNvCxnSpPr>
          <p:nvPr/>
        </p:nvCxnSpPr>
        <p:spPr>
          <a:xfrm flipV="1">
            <a:off x="944998" y="3606524"/>
            <a:ext cx="0" cy="2028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5C659FD-F7C9-2840-A6C9-1EF79FBB01B9}"/>
              </a:ext>
            </a:extLst>
          </p:cNvPr>
          <p:cNvCxnSpPr>
            <a:cxnSpLocks/>
          </p:cNvCxnSpPr>
          <p:nvPr/>
        </p:nvCxnSpPr>
        <p:spPr>
          <a:xfrm>
            <a:off x="942974" y="5649628"/>
            <a:ext cx="70886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4DFD3A0-3E63-FC49-BC56-CD6C84E99DD6}"/>
              </a:ext>
            </a:extLst>
          </p:cNvPr>
          <p:cNvSpPr txBox="1"/>
          <p:nvPr/>
        </p:nvSpPr>
        <p:spPr>
          <a:xfrm>
            <a:off x="7504354" y="5678204"/>
            <a:ext cx="1054584" cy="369332"/>
          </a:xfrm>
          <a:prstGeom prst="rect">
            <a:avLst/>
          </a:prstGeom>
          <a:noFill/>
        </p:spPr>
        <p:txBody>
          <a:bodyPr wrap="none" rtlCol="0">
            <a:spAutoFit/>
          </a:bodyPr>
          <a:lstStyle/>
          <a:p>
            <a:r>
              <a:rPr lang="en-US" dirty="0"/>
              <a:t>Feature x</a:t>
            </a:r>
          </a:p>
        </p:txBody>
      </p:sp>
      <p:sp>
        <p:nvSpPr>
          <p:cNvPr id="9" name="Triangle 8">
            <a:extLst>
              <a:ext uri="{FF2B5EF4-FFF2-40B4-BE49-F238E27FC236}">
                <a16:creationId xmlns:a16="http://schemas.microsoft.com/office/drawing/2014/main" id="{379BF41B-1181-A74A-B0D5-6E7128399596}"/>
              </a:ext>
            </a:extLst>
          </p:cNvPr>
          <p:cNvSpPr>
            <a:spLocks noChangeAspect="1"/>
          </p:cNvSpPr>
          <p:nvPr/>
        </p:nvSpPr>
        <p:spPr>
          <a:xfrm>
            <a:off x="14319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D94D6909-71E0-9E4C-B2EB-A92EA5F3F570}"/>
              </a:ext>
            </a:extLst>
          </p:cNvPr>
          <p:cNvSpPr>
            <a:spLocks noChangeAspect="1"/>
          </p:cNvSpPr>
          <p:nvPr/>
        </p:nvSpPr>
        <p:spPr>
          <a:xfrm>
            <a:off x="17367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2AABC592-CD1C-3D41-86AF-EB656D7E2A56}"/>
              </a:ext>
            </a:extLst>
          </p:cNvPr>
          <p:cNvSpPr>
            <a:spLocks noChangeAspect="1"/>
          </p:cNvSpPr>
          <p:nvPr/>
        </p:nvSpPr>
        <p:spPr>
          <a:xfrm>
            <a:off x="20415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BDFD68C0-9698-EE4F-9558-BA12F5F6E4BA}"/>
              </a:ext>
            </a:extLst>
          </p:cNvPr>
          <p:cNvSpPr>
            <a:spLocks noChangeAspect="1"/>
          </p:cNvSpPr>
          <p:nvPr/>
        </p:nvSpPr>
        <p:spPr>
          <a:xfrm>
            <a:off x="2346327" y="5536761"/>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5-Point Star 15">
            <a:extLst>
              <a:ext uri="{FF2B5EF4-FFF2-40B4-BE49-F238E27FC236}">
                <a16:creationId xmlns:a16="http://schemas.microsoft.com/office/drawing/2014/main" id="{22D27C7D-3B8C-AB4E-8558-E14C65A3331D}"/>
              </a:ext>
            </a:extLst>
          </p:cNvPr>
          <p:cNvSpPr>
            <a:spLocks noChangeAspect="1"/>
          </p:cNvSpPr>
          <p:nvPr/>
        </p:nvSpPr>
        <p:spPr>
          <a:xfrm>
            <a:off x="5258515"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5-Point Star 16">
            <a:extLst>
              <a:ext uri="{FF2B5EF4-FFF2-40B4-BE49-F238E27FC236}">
                <a16:creationId xmlns:a16="http://schemas.microsoft.com/office/drawing/2014/main" id="{FFAEAFC6-3467-1C4E-A31C-A70F17FE7D1F}"/>
              </a:ext>
            </a:extLst>
          </p:cNvPr>
          <p:cNvSpPr>
            <a:spLocks noChangeAspect="1"/>
          </p:cNvSpPr>
          <p:nvPr/>
        </p:nvSpPr>
        <p:spPr>
          <a:xfrm>
            <a:off x="5497593"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5-Point Star 17">
            <a:extLst>
              <a:ext uri="{FF2B5EF4-FFF2-40B4-BE49-F238E27FC236}">
                <a16:creationId xmlns:a16="http://schemas.microsoft.com/office/drawing/2014/main" id="{C1255C5C-846C-4D4D-98E7-C705C46D56FD}"/>
              </a:ext>
            </a:extLst>
          </p:cNvPr>
          <p:cNvSpPr>
            <a:spLocks noChangeAspect="1"/>
          </p:cNvSpPr>
          <p:nvPr/>
        </p:nvSpPr>
        <p:spPr>
          <a:xfrm>
            <a:off x="5975749"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5-Point Star 18">
            <a:extLst>
              <a:ext uri="{FF2B5EF4-FFF2-40B4-BE49-F238E27FC236}">
                <a16:creationId xmlns:a16="http://schemas.microsoft.com/office/drawing/2014/main" id="{E3AD453E-95CE-0D4E-A05A-A3969D7FBFBF}"/>
              </a:ext>
            </a:extLst>
          </p:cNvPr>
          <p:cNvSpPr>
            <a:spLocks noChangeAspect="1"/>
          </p:cNvSpPr>
          <p:nvPr/>
        </p:nvSpPr>
        <p:spPr>
          <a:xfrm>
            <a:off x="5736671" y="5536761"/>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4E1823B-C924-E444-9962-FF11E5D9594F}"/>
              </a:ext>
            </a:extLst>
          </p:cNvPr>
          <p:cNvSpPr txBox="1"/>
          <p:nvPr/>
        </p:nvSpPr>
        <p:spPr>
          <a:xfrm>
            <a:off x="1514235" y="5762496"/>
            <a:ext cx="821059" cy="369332"/>
          </a:xfrm>
          <a:prstGeom prst="rect">
            <a:avLst/>
          </a:prstGeom>
          <a:noFill/>
        </p:spPr>
        <p:txBody>
          <a:bodyPr wrap="none" rtlCol="0">
            <a:spAutoFit/>
          </a:bodyPr>
          <a:lstStyle/>
          <a:p>
            <a:r>
              <a:rPr lang="en-US" dirty="0"/>
              <a:t>Class 0</a:t>
            </a:r>
          </a:p>
        </p:txBody>
      </p:sp>
      <p:sp>
        <p:nvSpPr>
          <p:cNvPr id="21" name="TextBox 20">
            <a:extLst>
              <a:ext uri="{FF2B5EF4-FFF2-40B4-BE49-F238E27FC236}">
                <a16:creationId xmlns:a16="http://schemas.microsoft.com/office/drawing/2014/main" id="{0B0B0F6E-0A21-0D49-A9F8-C3A98B66D4EF}"/>
              </a:ext>
            </a:extLst>
          </p:cNvPr>
          <p:cNvSpPr txBox="1"/>
          <p:nvPr/>
        </p:nvSpPr>
        <p:spPr>
          <a:xfrm>
            <a:off x="5337570" y="5802856"/>
            <a:ext cx="821059" cy="369332"/>
          </a:xfrm>
          <a:prstGeom prst="rect">
            <a:avLst/>
          </a:prstGeom>
          <a:noFill/>
        </p:spPr>
        <p:txBody>
          <a:bodyPr wrap="none" rtlCol="0">
            <a:spAutoFit/>
          </a:bodyPr>
          <a:lstStyle/>
          <a:p>
            <a:r>
              <a:rPr lang="en-US" dirty="0"/>
              <a:t>Class 1</a:t>
            </a:r>
          </a:p>
        </p:txBody>
      </p:sp>
      <p:sp>
        <p:nvSpPr>
          <p:cNvPr id="22" name="Freeform 21">
            <a:extLst>
              <a:ext uri="{FF2B5EF4-FFF2-40B4-BE49-F238E27FC236}">
                <a16:creationId xmlns:a16="http://schemas.microsoft.com/office/drawing/2014/main" id="{52AC9E83-E25F-1649-A167-C9EE549464F6}"/>
              </a:ext>
            </a:extLst>
          </p:cNvPr>
          <p:cNvSpPr/>
          <p:nvPr/>
        </p:nvSpPr>
        <p:spPr>
          <a:xfrm>
            <a:off x="1200150" y="3835122"/>
            <a:ext cx="5472112" cy="1768516"/>
          </a:xfrm>
          <a:custGeom>
            <a:avLst/>
            <a:gdLst>
              <a:gd name="connsiteX0" fmla="*/ 0 w 5472112"/>
              <a:gd name="connsiteY0" fmla="*/ 2357438 h 2357438"/>
              <a:gd name="connsiteX1" fmla="*/ 671512 w 5472112"/>
              <a:gd name="connsiteY1" fmla="*/ 2300288 h 2357438"/>
              <a:gd name="connsiteX2" fmla="*/ 1185862 w 5472112"/>
              <a:gd name="connsiteY2" fmla="*/ 2171700 h 2357438"/>
              <a:gd name="connsiteX3" fmla="*/ 1643062 w 5472112"/>
              <a:gd name="connsiteY3" fmla="*/ 1957388 h 2357438"/>
              <a:gd name="connsiteX4" fmla="*/ 2143125 w 5472112"/>
              <a:gd name="connsiteY4" fmla="*/ 1557338 h 2357438"/>
              <a:gd name="connsiteX5" fmla="*/ 2800350 w 5472112"/>
              <a:gd name="connsiteY5" fmla="*/ 900113 h 2357438"/>
              <a:gd name="connsiteX6" fmla="*/ 3414712 w 5472112"/>
              <a:gd name="connsiteY6" fmla="*/ 542925 h 2357438"/>
              <a:gd name="connsiteX7" fmla="*/ 3886200 w 5472112"/>
              <a:gd name="connsiteY7" fmla="*/ 342900 h 2357438"/>
              <a:gd name="connsiteX8" fmla="*/ 4257675 w 5472112"/>
              <a:gd name="connsiteY8" fmla="*/ 171450 h 2357438"/>
              <a:gd name="connsiteX9" fmla="*/ 5100637 w 5472112"/>
              <a:gd name="connsiteY9" fmla="*/ 28575 h 2357438"/>
              <a:gd name="connsiteX10" fmla="*/ 5472112 w 5472112"/>
              <a:gd name="connsiteY10" fmla="*/ 0 h 2357438"/>
              <a:gd name="connsiteX11" fmla="*/ 5472112 w 5472112"/>
              <a:gd name="connsiteY11" fmla="*/ 0 h 235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112" h="2357438">
                <a:moveTo>
                  <a:pt x="0" y="2357438"/>
                </a:moveTo>
                <a:cubicBezTo>
                  <a:pt x="236934" y="2344341"/>
                  <a:pt x="473868" y="2331244"/>
                  <a:pt x="671512" y="2300288"/>
                </a:cubicBezTo>
                <a:cubicBezTo>
                  <a:pt x="869156" y="2269332"/>
                  <a:pt x="1023937" y="2228850"/>
                  <a:pt x="1185862" y="2171700"/>
                </a:cubicBezTo>
                <a:cubicBezTo>
                  <a:pt x="1347787" y="2114550"/>
                  <a:pt x="1483518" y="2059782"/>
                  <a:pt x="1643062" y="1957388"/>
                </a:cubicBezTo>
                <a:cubicBezTo>
                  <a:pt x="1802606" y="1854994"/>
                  <a:pt x="1950244" y="1733550"/>
                  <a:pt x="2143125" y="1557338"/>
                </a:cubicBezTo>
                <a:cubicBezTo>
                  <a:pt x="2336006" y="1381125"/>
                  <a:pt x="2588419" y="1069182"/>
                  <a:pt x="2800350" y="900113"/>
                </a:cubicBezTo>
                <a:cubicBezTo>
                  <a:pt x="3012281" y="731044"/>
                  <a:pt x="3233737" y="635794"/>
                  <a:pt x="3414712" y="542925"/>
                </a:cubicBezTo>
                <a:cubicBezTo>
                  <a:pt x="3595687" y="450056"/>
                  <a:pt x="3745706" y="404813"/>
                  <a:pt x="3886200" y="342900"/>
                </a:cubicBezTo>
                <a:cubicBezTo>
                  <a:pt x="4026694" y="280987"/>
                  <a:pt x="4055269" y="223837"/>
                  <a:pt x="4257675" y="171450"/>
                </a:cubicBezTo>
                <a:cubicBezTo>
                  <a:pt x="4460081" y="119063"/>
                  <a:pt x="4898231" y="57150"/>
                  <a:pt x="5100637" y="28575"/>
                </a:cubicBezTo>
                <a:cubicBezTo>
                  <a:pt x="5303043" y="0"/>
                  <a:pt x="5472112" y="0"/>
                  <a:pt x="5472112" y="0"/>
                </a:cubicBezTo>
                <a:lnTo>
                  <a:pt x="5472112" y="0"/>
                </a:lnTo>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9C8CF72-88A9-F94A-A91A-0367AD5539DC}"/>
                  </a:ext>
                </a:extLst>
              </p:cNvPr>
              <p:cNvSpPr/>
              <p:nvPr/>
            </p:nvSpPr>
            <p:spPr>
              <a:xfrm>
                <a:off x="576029" y="3231121"/>
                <a:ext cx="16817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b="0" i="1" smtClean="0">
                              <a:latin typeface="Cambria Math" panose="02040503050406030204" pitchFamily="18" charset="0"/>
                            </a:rPr>
                            <m:t>=1</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m:rPr>
                          <m:nor/>
                        </m:rPr>
                        <a:rPr lang="en-US" dirty="0"/>
                        <m:t>w</m:t>
                      </m:r>
                      <m:r>
                        <a:rPr lang="en-US" i="1">
                          <a:latin typeface="Cambria Math" panose="02040503050406030204" pitchFamily="18" charset="0"/>
                        </a:rPr>
                        <m:t>)</m:t>
                      </m:r>
                    </m:oMath>
                  </m:oMathPara>
                </a14:m>
                <a:endParaRPr lang="en-US" dirty="0"/>
              </a:p>
            </p:txBody>
          </p:sp>
        </mc:Choice>
        <mc:Fallback xmlns="">
          <p:sp>
            <p:nvSpPr>
              <p:cNvPr id="23" name="Rectangle 22">
                <a:extLst>
                  <a:ext uri="{FF2B5EF4-FFF2-40B4-BE49-F238E27FC236}">
                    <a16:creationId xmlns:a16="http://schemas.microsoft.com/office/drawing/2014/main" id="{89C8CF72-88A9-F94A-A91A-0367AD5539DC}"/>
                  </a:ext>
                </a:extLst>
              </p:cNvPr>
              <p:cNvSpPr>
                <a:spLocks noRot="1" noChangeAspect="1" noMove="1" noResize="1" noEditPoints="1" noAdjustHandles="1" noChangeArrowheads="1" noChangeShapeType="1" noTextEdit="1"/>
              </p:cNvSpPr>
              <p:nvPr/>
            </p:nvSpPr>
            <p:spPr>
              <a:xfrm>
                <a:off x="576029" y="3231121"/>
                <a:ext cx="1681742" cy="369332"/>
              </a:xfrm>
              <a:prstGeom prst="rect">
                <a:avLst/>
              </a:prstGeom>
              <a:blipFill>
                <a:blip r:embed="rId4"/>
                <a:stretch>
                  <a:fillRect b="-129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D28326FF-40A0-C941-ACAA-5E005D862816}"/>
              </a:ext>
            </a:extLst>
          </p:cNvPr>
          <p:cNvSpPr txBox="1"/>
          <p:nvPr/>
        </p:nvSpPr>
        <p:spPr>
          <a:xfrm>
            <a:off x="671888" y="3663668"/>
            <a:ext cx="301686"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BFD7DDB6-C163-4C49-B734-50E6E726F64C}"/>
              </a:ext>
            </a:extLst>
          </p:cNvPr>
          <p:cNvSpPr txBox="1"/>
          <p:nvPr/>
        </p:nvSpPr>
        <p:spPr>
          <a:xfrm>
            <a:off x="643312" y="5450674"/>
            <a:ext cx="301686" cy="369332"/>
          </a:xfrm>
          <a:prstGeom prst="rect">
            <a:avLst/>
          </a:prstGeom>
          <a:noFill/>
        </p:spPr>
        <p:txBody>
          <a:bodyPr wrap="none" rtlCol="0">
            <a:spAutoFit/>
          </a:bodyPr>
          <a:lstStyle/>
          <a:p>
            <a:r>
              <a:rPr lang="en-US" dirty="0"/>
              <a:t>0</a:t>
            </a:r>
          </a:p>
        </p:txBody>
      </p:sp>
      <p:cxnSp>
        <p:nvCxnSpPr>
          <p:cNvPr id="27" name="Straight Connector 26">
            <a:extLst>
              <a:ext uri="{FF2B5EF4-FFF2-40B4-BE49-F238E27FC236}">
                <a16:creationId xmlns:a16="http://schemas.microsoft.com/office/drawing/2014/main" id="{8255733C-1F81-114D-B6EF-1E25B5E885B2}"/>
              </a:ext>
            </a:extLst>
          </p:cNvPr>
          <p:cNvCxnSpPr>
            <a:cxnSpLocks/>
          </p:cNvCxnSpPr>
          <p:nvPr/>
        </p:nvCxnSpPr>
        <p:spPr>
          <a:xfrm flipV="1">
            <a:off x="930710" y="3792258"/>
            <a:ext cx="6384490"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DDF57B6-BEFB-1149-99AF-70DA67713434}"/>
              </a:ext>
            </a:extLst>
          </p:cNvPr>
          <p:cNvCxnSpPr>
            <a:cxnSpLocks/>
          </p:cNvCxnSpPr>
          <p:nvPr/>
        </p:nvCxnSpPr>
        <p:spPr>
          <a:xfrm>
            <a:off x="930710" y="5649628"/>
            <a:ext cx="300549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CC6B1D3-2960-334D-BD16-7FDB3C93B846}"/>
              </a:ext>
            </a:extLst>
          </p:cNvPr>
          <p:cNvCxnSpPr>
            <a:cxnSpLocks/>
          </p:cNvCxnSpPr>
          <p:nvPr/>
        </p:nvCxnSpPr>
        <p:spPr>
          <a:xfrm flipV="1">
            <a:off x="3936206" y="3789132"/>
            <a:ext cx="0" cy="18604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1F3C4C5-73AE-8E4E-8065-A33B21633EF9}"/>
              </a:ext>
            </a:extLst>
          </p:cNvPr>
          <p:cNvCxnSpPr>
            <a:cxnSpLocks/>
          </p:cNvCxnSpPr>
          <p:nvPr/>
        </p:nvCxnSpPr>
        <p:spPr>
          <a:xfrm>
            <a:off x="3940629" y="3789132"/>
            <a:ext cx="300549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C61A12AB-6F25-1148-A7BF-DBAA0639100C}"/>
                  </a:ext>
                </a:extLst>
              </p:cNvPr>
              <p:cNvSpPr/>
              <p:nvPr/>
            </p:nvSpPr>
            <p:spPr>
              <a:xfrm>
                <a:off x="5622507" y="2334491"/>
                <a:ext cx="3492913" cy="923330"/>
              </a:xfrm>
              <a:prstGeom prst="rect">
                <a:avLst/>
              </a:prstGeom>
            </p:spPr>
            <p:txBody>
              <a:bodyPr wrap="square">
                <a:spAutoFit/>
              </a:bodyPr>
              <a:lstStyle/>
              <a:p>
                <a14:m>
                  <m:oMath xmlns:m="http://schemas.openxmlformats.org/officeDocument/2006/math">
                    <m:r>
                      <m:rPr>
                        <m:sty m:val="p"/>
                      </m:rPr>
                      <a:rPr lang="en-US">
                        <a:solidFill>
                          <a:srgbClr val="FF0000"/>
                        </a:solidFill>
                        <a:latin typeface="Cambria Math" panose="02040503050406030204" pitchFamily="18" charset="0"/>
                      </a:rPr>
                      <m:t>NLL</m:t>
                    </m:r>
                    <m:d>
                      <m:dPr>
                        <m:ctrlPr>
                          <a:rPr lang="en-US" i="1">
                            <a:solidFill>
                              <a:srgbClr val="FF0000"/>
                            </a:solidFill>
                            <a:latin typeface="Cambria Math" panose="02040503050406030204" pitchFamily="18" charset="0"/>
                          </a:rPr>
                        </m:ctrlPr>
                      </m:dPr>
                      <m:e>
                        <m:r>
                          <m:rPr>
                            <m:sty m:val="p"/>
                          </m:rPr>
                          <a:rPr lang="en-US">
                            <a:solidFill>
                              <a:srgbClr val="FF0000"/>
                            </a:solidFill>
                            <a:latin typeface="Cambria Math" panose="02040503050406030204" pitchFamily="18" charset="0"/>
                          </a:rPr>
                          <m:t>w</m:t>
                        </m:r>
                      </m:e>
                    </m:d>
                    <m:r>
                      <a:rPr lang="en-US">
                        <a:solidFill>
                          <a:srgbClr val="FF0000"/>
                        </a:solidFill>
                        <a:latin typeface="Cambria Math" panose="02040503050406030204" pitchFamily="18" charset="0"/>
                      </a:rPr>
                      <m:t>=0, </m:t>
                    </m:r>
                  </m:oMath>
                </a14:m>
                <a:r>
                  <a:rPr lang="en-US" dirty="0">
                    <a:solidFill>
                      <a:srgbClr val="FF0000"/>
                    </a:solidFill>
                  </a:rPr>
                  <a:t>because </a:t>
                </a:r>
                <a14:m>
                  <m:oMath xmlns:m="http://schemas.openxmlformats.org/officeDocument/2006/math">
                    <m:r>
                      <a:rPr lang="en-US" i="1">
                        <a:solidFill>
                          <a:srgbClr val="FF0000"/>
                        </a:solidFill>
                        <a:latin typeface="Cambria Math" panose="02040503050406030204" pitchFamily="18" charset="0"/>
                      </a:rPr>
                      <m:t>𝑝</m:t>
                    </m:r>
                    <m:d>
                      <m:dPr>
                        <m:endChr m:val="|"/>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𝑦</m:t>
                        </m:r>
                        <m:r>
                          <a:rPr lang="en-US" i="1">
                            <a:solidFill>
                              <a:srgbClr val="FF0000"/>
                            </a:solidFill>
                            <a:latin typeface="Cambria Math" panose="02040503050406030204" pitchFamily="18" charset="0"/>
                          </a:rPr>
                          <m:t> </m:t>
                        </m:r>
                      </m:e>
                    </m:d>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 </m:t>
                    </m:r>
                    <m:r>
                      <m:rPr>
                        <m:nor/>
                      </m:rPr>
                      <a:rPr lang="en-US" dirty="0">
                        <a:solidFill>
                          <a:srgbClr val="FF0000"/>
                        </a:solidFill>
                      </a:rPr>
                      <m:t>w</m:t>
                    </m:r>
                    <m:r>
                      <a:rPr lang="en-US" i="1">
                        <a:solidFill>
                          <a:srgbClr val="FF0000"/>
                        </a:solidFill>
                        <a:latin typeface="Cambria Math" panose="02040503050406030204" pitchFamily="18" charset="0"/>
                      </a:rPr>
                      <m:t>)</m:t>
                    </m:r>
                  </m:oMath>
                </a14:m>
                <a:r>
                  <a:rPr lang="en-US" dirty="0">
                    <a:solidFill>
                      <a:srgbClr val="FF0000"/>
                    </a:solidFill>
                  </a:rPr>
                  <a:t> = 1 for all data, so this is global optimum (achieved when |w|=</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t>
                </a:r>
              </a:p>
            </p:txBody>
          </p:sp>
        </mc:Choice>
        <mc:Fallback xmlns="">
          <p:sp>
            <p:nvSpPr>
              <p:cNvPr id="35" name="Rectangle 34">
                <a:extLst>
                  <a:ext uri="{FF2B5EF4-FFF2-40B4-BE49-F238E27FC236}">
                    <a16:creationId xmlns:a16="http://schemas.microsoft.com/office/drawing/2014/main" id="{C61A12AB-6F25-1148-A7BF-DBAA0639100C}"/>
                  </a:ext>
                </a:extLst>
              </p:cNvPr>
              <p:cNvSpPr>
                <a:spLocks noRot="1" noChangeAspect="1" noMove="1" noResize="1" noEditPoints="1" noAdjustHandles="1" noChangeArrowheads="1" noChangeShapeType="1" noTextEdit="1"/>
              </p:cNvSpPr>
              <p:nvPr/>
            </p:nvSpPr>
            <p:spPr>
              <a:xfrm>
                <a:off x="5622507" y="2334491"/>
                <a:ext cx="3492913" cy="923330"/>
              </a:xfrm>
              <a:prstGeom prst="rect">
                <a:avLst/>
              </a:prstGeom>
              <a:blipFill>
                <a:blip r:embed="rId5"/>
                <a:stretch>
                  <a:fillRect l="-1449" t="-2703" r="-1812" b="-810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BDEF1DFC-0556-A14E-B669-0B5630EBA65D}"/>
              </a:ext>
            </a:extLst>
          </p:cNvPr>
          <p:cNvCxnSpPr/>
          <p:nvPr/>
        </p:nvCxnSpPr>
        <p:spPr>
          <a:xfrm flipV="1">
            <a:off x="5337570" y="3216834"/>
            <a:ext cx="478156" cy="5294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9CCFEE0-A611-0248-BC1A-5F26E8C472EA}"/>
              </a:ext>
            </a:extLst>
          </p:cNvPr>
          <p:cNvCxnSpPr/>
          <p:nvPr/>
        </p:nvCxnSpPr>
        <p:spPr>
          <a:xfrm flipH="1" flipV="1">
            <a:off x="5497593" y="4186233"/>
            <a:ext cx="318133" cy="455153"/>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53FB5145-D688-544A-96B3-E9538B534F6F}"/>
              </a:ext>
            </a:extLst>
          </p:cNvPr>
          <p:cNvCxnSpPr/>
          <p:nvPr/>
        </p:nvCxnSpPr>
        <p:spPr>
          <a:xfrm flipV="1">
            <a:off x="3514727" y="5719632"/>
            <a:ext cx="314325" cy="4096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D0A1119-9D16-3C41-8D69-46AE5819381E}"/>
              </a:ext>
            </a:extLst>
          </p:cNvPr>
          <p:cNvCxnSpPr>
            <a:cxnSpLocks/>
          </p:cNvCxnSpPr>
          <p:nvPr/>
        </p:nvCxnSpPr>
        <p:spPr>
          <a:xfrm flipH="1" flipV="1">
            <a:off x="4008639" y="5719632"/>
            <a:ext cx="346750" cy="4096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E24DC74E-DEC6-B34A-86FD-77B9D832984F}"/>
              </a:ext>
            </a:extLst>
          </p:cNvPr>
          <p:cNvSpPr txBox="1"/>
          <p:nvPr/>
        </p:nvSpPr>
        <p:spPr>
          <a:xfrm>
            <a:off x="2143022" y="6088964"/>
            <a:ext cx="1869046" cy="646331"/>
          </a:xfrm>
          <a:prstGeom prst="rect">
            <a:avLst/>
          </a:prstGeom>
          <a:noFill/>
        </p:spPr>
        <p:txBody>
          <a:bodyPr wrap="square" rtlCol="0">
            <a:spAutoFit/>
          </a:bodyPr>
          <a:lstStyle/>
          <a:p>
            <a:r>
              <a:rPr lang="en-US" dirty="0">
                <a:solidFill>
                  <a:srgbClr val="FF0000"/>
                </a:solidFill>
              </a:rPr>
              <a:t>Super confident this is class 0</a:t>
            </a:r>
          </a:p>
        </p:txBody>
      </p:sp>
      <p:sp>
        <p:nvSpPr>
          <p:cNvPr id="57" name="TextBox 56">
            <a:extLst>
              <a:ext uri="{FF2B5EF4-FFF2-40B4-BE49-F238E27FC236}">
                <a16:creationId xmlns:a16="http://schemas.microsoft.com/office/drawing/2014/main" id="{A633CE23-BEB8-1D46-B2BB-FF8E3A7E2405}"/>
              </a:ext>
            </a:extLst>
          </p:cNvPr>
          <p:cNvSpPr txBox="1"/>
          <p:nvPr/>
        </p:nvSpPr>
        <p:spPr>
          <a:xfrm>
            <a:off x="4080091" y="6088964"/>
            <a:ext cx="1869046" cy="646331"/>
          </a:xfrm>
          <a:prstGeom prst="rect">
            <a:avLst/>
          </a:prstGeom>
          <a:noFill/>
        </p:spPr>
        <p:txBody>
          <a:bodyPr wrap="square" rtlCol="0">
            <a:spAutoFit/>
          </a:bodyPr>
          <a:lstStyle/>
          <a:p>
            <a:r>
              <a:rPr lang="en-US" dirty="0">
                <a:solidFill>
                  <a:srgbClr val="FF0000"/>
                </a:solidFill>
              </a:rPr>
              <a:t>Super confident this is class 1</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CCFFCC-5E82-3C45-ACDD-4F1AF0736404}"/>
                  </a:ext>
                </a:extLst>
              </p:cNvPr>
              <p:cNvSpPr txBox="1"/>
              <p:nvPr/>
            </p:nvSpPr>
            <p:spPr>
              <a:xfrm>
                <a:off x="4478843" y="4641386"/>
                <a:ext cx="4207957" cy="646331"/>
              </a:xfrm>
              <a:prstGeom prst="rect">
                <a:avLst/>
              </a:prstGeom>
              <a:noFill/>
            </p:spPr>
            <p:txBody>
              <a:bodyPr wrap="square" rtlCol="0">
                <a:spAutoFit/>
              </a:bodyPr>
              <a:lstStyle/>
              <a:p>
                <a14:m>
                  <m:oMath xmlns:m="http://schemas.openxmlformats.org/officeDocument/2006/math">
                    <m:r>
                      <m:rPr>
                        <m:sty m:val="p"/>
                      </m:rPr>
                      <a:rPr lang="en-US">
                        <a:solidFill>
                          <a:srgbClr val="0000FF"/>
                        </a:solidFill>
                        <a:latin typeface="Cambria Math" panose="02040503050406030204" pitchFamily="18" charset="0"/>
                      </a:rPr>
                      <m:t>NLL</m:t>
                    </m:r>
                    <m:d>
                      <m:dPr>
                        <m:ctrlPr>
                          <a:rPr lang="en-US" i="1">
                            <a:solidFill>
                              <a:srgbClr val="0000FF"/>
                            </a:solidFill>
                            <a:latin typeface="Cambria Math" panose="02040503050406030204" pitchFamily="18" charset="0"/>
                          </a:rPr>
                        </m:ctrlPr>
                      </m:dPr>
                      <m:e>
                        <m:r>
                          <m:rPr>
                            <m:sty m:val="p"/>
                          </m:rPr>
                          <a:rPr lang="en-US">
                            <a:solidFill>
                              <a:srgbClr val="0000FF"/>
                            </a:solidFill>
                            <a:latin typeface="Cambria Math" panose="02040503050406030204" pitchFamily="18" charset="0"/>
                          </a:rPr>
                          <m:t>w</m:t>
                        </m:r>
                      </m:e>
                    </m:d>
                    <m:r>
                      <a:rPr lang="en-US">
                        <a:solidFill>
                          <a:srgbClr val="0000FF"/>
                        </a:solidFill>
                        <a:latin typeface="Cambria Math" panose="02040503050406030204" pitchFamily="18" charset="0"/>
                      </a:rPr>
                      <m:t>= </m:t>
                    </m:r>
                  </m:oMath>
                </a14:m>
                <a:r>
                  <a:rPr lang="en-US" dirty="0">
                    <a:solidFill>
                      <a:srgbClr val="0000FF"/>
                    </a:solidFill>
                  </a:rPr>
                  <a:t>some positive number because </a:t>
                </a:r>
                <a14:m>
                  <m:oMath xmlns:m="http://schemas.openxmlformats.org/officeDocument/2006/math">
                    <m:r>
                      <a:rPr lang="en-US" i="1">
                        <a:solidFill>
                          <a:srgbClr val="0000FF"/>
                        </a:solidFill>
                        <a:latin typeface="Cambria Math" panose="02040503050406030204" pitchFamily="18" charset="0"/>
                      </a:rPr>
                      <m:t>𝑝</m:t>
                    </m:r>
                    <m:d>
                      <m:dPr>
                        <m:endChr m:val="|"/>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rPr>
                          <m:t>𝑦</m:t>
                        </m:r>
                        <m:r>
                          <a:rPr lang="en-US" i="1">
                            <a:solidFill>
                              <a:srgbClr val="0000FF"/>
                            </a:solidFill>
                            <a:latin typeface="Cambria Math" panose="02040503050406030204" pitchFamily="18" charset="0"/>
                          </a:rPr>
                          <m:t> </m:t>
                        </m:r>
                      </m:e>
                    </m:d>
                    <m:r>
                      <a:rPr lang="en-US" i="1">
                        <a:solidFill>
                          <a:srgbClr val="0000FF"/>
                        </a:solidFill>
                        <a:latin typeface="Cambria Math" panose="02040503050406030204" pitchFamily="18" charset="0"/>
                      </a:rPr>
                      <m:t> </m:t>
                    </m:r>
                    <m:r>
                      <a:rPr lang="en-US" i="1">
                        <a:solidFill>
                          <a:srgbClr val="0000FF"/>
                        </a:solidFill>
                        <a:latin typeface="Cambria Math" panose="02040503050406030204" pitchFamily="18" charset="0"/>
                      </a:rPr>
                      <m:t>𝑥</m:t>
                    </m:r>
                    <m:r>
                      <a:rPr lang="en-US" i="1">
                        <a:solidFill>
                          <a:srgbClr val="0000FF"/>
                        </a:solidFill>
                        <a:latin typeface="Cambria Math" panose="02040503050406030204" pitchFamily="18" charset="0"/>
                      </a:rPr>
                      <m:t>, </m:t>
                    </m:r>
                    <m:r>
                      <m:rPr>
                        <m:nor/>
                      </m:rPr>
                      <a:rPr lang="en-US" dirty="0">
                        <a:solidFill>
                          <a:srgbClr val="0000FF"/>
                        </a:solidFill>
                      </a:rPr>
                      <m:t>w</m:t>
                    </m:r>
                    <m:r>
                      <a:rPr lang="en-US" i="1">
                        <a:solidFill>
                          <a:srgbClr val="0000FF"/>
                        </a:solidFill>
                        <a:latin typeface="Cambria Math" panose="02040503050406030204" pitchFamily="18" charset="0"/>
                      </a:rPr>
                      <m:t>)</m:t>
                    </m:r>
                  </m:oMath>
                </a14:m>
                <a:r>
                  <a:rPr lang="en-US" dirty="0">
                    <a:solidFill>
                      <a:srgbClr val="0000FF"/>
                    </a:solidFill>
                  </a:rPr>
                  <a:t> strictly less than 1 for all data</a:t>
                </a:r>
              </a:p>
            </p:txBody>
          </p:sp>
        </mc:Choice>
        <mc:Fallback xmlns="">
          <p:sp>
            <p:nvSpPr>
              <p:cNvPr id="33" name="TextBox 32">
                <a:extLst>
                  <a:ext uri="{FF2B5EF4-FFF2-40B4-BE49-F238E27FC236}">
                    <a16:creationId xmlns:a16="http://schemas.microsoft.com/office/drawing/2014/main" id="{70CCFFCC-5E82-3C45-ACDD-4F1AF0736404}"/>
                  </a:ext>
                </a:extLst>
              </p:cNvPr>
              <p:cNvSpPr txBox="1">
                <a:spLocks noRot="1" noChangeAspect="1" noMove="1" noResize="1" noEditPoints="1" noAdjustHandles="1" noChangeArrowheads="1" noChangeShapeType="1" noTextEdit="1"/>
              </p:cNvSpPr>
              <p:nvPr/>
            </p:nvSpPr>
            <p:spPr>
              <a:xfrm>
                <a:off x="4478843" y="4641386"/>
                <a:ext cx="4207957" cy="646331"/>
              </a:xfrm>
              <a:prstGeom prst="rect">
                <a:avLst/>
              </a:prstGeom>
              <a:blipFill>
                <a:blip r:embed="rId6"/>
                <a:stretch>
                  <a:fillRect t="-1923" r="-301" b="-15385"/>
                </a:stretch>
              </a:blipFill>
            </p:spPr>
            <p:txBody>
              <a:bodyPr/>
              <a:lstStyle/>
              <a:p>
                <a:r>
                  <a:rPr lang="en-US">
                    <a:noFill/>
                  </a:rPr>
                  <a:t> </a:t>
                </a:r>
              </a:p>
            </p:txBody>
          </p:sp>
        </mc:Fallback>
      </mc:AlternateContent>
    </p:spTree>
    <p:extLst>
      <p:ext uri="{BB962C8B-B14F-4D97-AF65-F5344CB8AC3E}">
        <p14:creationId xmlns:p14="http://schemas.microsoft.com/office/powerpoint/2010/main" val="766391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A067DF-42A8-9741-B84F-44E30D8E1FB0}"/>
              </a:ext>
            </a:extLst>
          </p:cNvPr>
          <p:cNvPicPr>
            <a:picLocks noChangeAspect="1"/>
          </p:cNvPicPr>
          <p:nvPr/>
        </p:nvPicPr>
        <p:blipFill rotWithShape="1">
          <a:blip r:embed="rId3"/>
          <a:srcRect b="51769"/>
          <a:stretch/>
        </p:blipFill>
        <p:spPr>
          <a:xfrm>
            <a:off x="228600" y="1350818"/>
            <a:ext cx="8686800" cy="190444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122756"/>
                <a:ext cx="8229600" cy="1143000"/>
              </a:xfrm>
            </p:spPr>
            <p:txBody>
              <a:bodyPr>
                <a:normAutofit/>
              </a:bodyPr>
              <a:lstStyle/>
              <a:p>
                <a14:m>
                  <m:oMath xmlns:m="http://schemas.openxmlformats.org/officeDocument/2006/math">
                    <m:r>
                      <a:rPr lang="en-US" sz="3400" i="1" dirty="0" smtClean="0">
                        <a:latin typeface="Cambria Math" panose="02040503050406030204" pitchFamily="18" charset="0"/>
                      </a:rPr>
                      <m:t>𝑙</m:t>
                    </m:r>
                  </m:oMath>
                </a14:m>
                <a:r>
                  <a:rPr lang="en-US" sz="3400" baseline="-25000" dirty="0"/>
                  <a:t>2</a:t>
                </a:r>
                <a:r>
                  <a:rPr lang="en-US" sz="3400" dirty="0"/>
                  <a:t> Regularization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122756"/>
                <a:ext cx="8229600" cy="1143000"/>
              </a:xfrm>
              <a:blipFill>
                <a:blip r:embed="rId4"/>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48A3BF9B-6DBF-D54F-A0F1-8CB9E224DDF6}"/>
              </a:ext>
            </a:extLst>
          </p:cNvPr>
          <p:cNvSpPr/>
          <p:nvPr/>
        </p:nvSpPr>
        <p:spPr>
          <a:xfrm>
            <a:off x="4279392" y="1700784"/>
            <a:ext cx="1225296" cy="71323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9375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6CA621-9052-8344-89EE-F3FC3E18044A}"/>
              </a:ext>
            </a:extLst>
          </p:cNvPr>
          <p:cNvPicPr>
            <a:picLocks noChangeAspect="1"/>
          </p:cNvPicPr>
          <p:nvPr/>
        </p:nvPicPr>
        <p:blipFill>
          <a:blip r:embed="rId3"/>
          <a:stretch>
            <a:fillRect/>
          </a:stretch>
        </p:blipFill>
        <p:spPr>
          <a:xfrm>
            <a:off x="228600" y="1350818"/>
            <a:ext cx="8686800" cy="394854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122756"/>
                <a:ext cx="8229600" cy="1143000"/>
              </a:xfrm>
            </p:spPr>
            <p:txBody>
              <a:bodyPr>
                <a:normAutofit/>
              </a:bodyPr>
              <a:lstStyle/>
              <a:p>
                <a14:m>
                  <m:oMath xmlns:m="http://schemas.openxmlformats.org/officeDocument/2006/math">
                    <m:r>
                      <a:rPr lang="en-US" sz="3400" i="1" dirty="0" smtClean="0">
                        <a:latin typeface="Cambria Math" panose="02040503050406030204" pitchFamily="18" charset="0"/>
                      </a:rPr>
                      <m:t>𝑙</m:t>
                    </m:r>
                  </m:oMath>
                </a14:m>
                <a:r>
                  <a:rPr lang="en-US" sz="3400" baseline="-25000" dirty="0"/>
                  <a:t>2</a:t>
                </a:r>
                <a:r>
                  <a:rPr lang="en-US" sz="3400" dirty="0"/>
                  <a:t> Regularization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122756"/>
                <a:ext cx="8229600" cy="1143000"/>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5138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826"/>
            <a:ext cx="8252085" cy="1023078"/>
          </a:xfrm>
        </p:spPr>
        <p:txBody>
          <a:bodyPr>
            <a:normAutofit/>
          </a:bodyPr>
          <a:lstStyle/>
          <a:p>
            <a:r>
              <a:rPr lang="en-US" sz="3400" dirty="0"/>
              <a:t>But we do not want to regularize bias term</a:t>
            </a:r>
          </a:p>
        </p:txBody>
      </p:sp>
      <p:pic>
        <p:nvPicPr>
          <p:cNvPr id="38" name="Picture 37">
            <a:extLst>
              <a:ext uri="{FF2B5EF4-FFF2-40B4-BE49-F238E27FC236}">
                <a16:creationId xmlns:a16="http://schemas.microsoft.com/office/drawing/2014/main" id="{D55FCFF1-5C17-C843-9BB4-288AAA62F79B}"/>
              </a:ext>
            </a:extLst>
          </p:cNvPr>
          <p:cNvPicPr>
            <a:picLocks noChangeAspect="1"/>
          </p:cNvPicPr>
          <p:nvPr/>
        </p:nvPicPr>
        <p:blipFill rotWithShape="1">
          <a:blip r:embed="rId3"/>
          <a:srcRect b="86911"/>
          <a:stretch/>
        </p:blipFill>
        <p:spPr>
          <a:xfrm>
            <a:off x="228599" y="1069512"/>
            <a:ext cx="8686800" cy="286546"/>
          </a:xfrm>
          <a:prstGeom prst="rect">
            <a:avLst/>
          </a:prstGeom>
        </p:spPr>
      </p:pic>
    </p:spTree>
    <p:extLst>
      <p:ext uri="{BB962C8B-B14F-4D97-AF65-F5344CB8AC3E}">
        <p14:creationId xmlns:p14="http://schemas.microsoft.com/office/powerpoint/2010/main" val="1850937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77788"/>
            <a:ext cx="8229600" cy="1143000"/>
          </a:xfrm>
        </p:spPr>
        <p:txBody>
          <a:bodyPr>
            <a:normAutofit/>
          </a:bodyPr>
          <a:lstStyle/>
          <a:p>
            <a:r>
              <a:rPr lang="en-US" sz="3400" dirty="0"/>
              <a:t>Logistic Regression Model</a:t>
            </a:r>
          </a:p>
        </p:txBody>
      </p:sp>
      <p:sp>
        <p:nvSpPr>
          <p:cNvPr id="3" name="Rectangle 2"/>
          <p:cNvSpPr/>
          <p:nvPr/>
        </p:nvSpPr>
        <p:spPr>
          <a:xfrm>
            <a:off x="5458701" y="3944912"/>
            <a:ext cx="2702327" cy="7565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12" y="1220788"/>
            <a:ext cx="8280000" cy="3068431"/>
          </a:xfrm>
          <a:prstGeom prst="rect">
            <a:avLst/>
          </a:prstGeom>
        </p:spPr>
      </p:pic>
      <p:sp>
        <p:nvSpPr>
          <p:cNvPr id="6" name="Rectangle 5"/>
          <p:cNvSpPr/>
          <p:nvPr/>
        </p:nvSpPr>
        <p:spPr>
          <a:xfrm>
            <a:off x="5458701" y="3944912"/>
            <a:ext cx="2275599" cy="3443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58762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826"/>
            <a:ext cx="8252085" cy="1023078"/>
          </a:xfrm>
        </p:spPr>
        <p:txBody>
          <a:bodyPr>
            <a:normAutofit/>
          </a:bodyPr>
          <a:lstStyle/>
          <a:p>
            <a:r>
              <a:rPr lang="en-US" sz="3400" dirty="0"/>
              <a:t>But we do not want to regularize bias term</a:t>
            </a:r>
          </a:p>
        </p:txBody>
      </p:sp>
      <p:pic>
        <p:nvPicPr>
          <p:cNvPr id="38" name="Picture 37">
            <a:extLst>
              <a:ext uri="{FF2B5EF4-FFF2-40B4-BE49-F238E27FC236}">
                <a16:creationId xmlns:a16="http://schemas.microsoft.com/office/drawing/2014/main" id="{D55FCFF1-5C17-C843-9BB4-288AAA62F79B}"/>
              </a:ext>
            </a:extLst>
          </p:cNvPr>
          <p:cNvPicPr>
            <a:picLocks noChangeAspect="1"/>
          </p:cNvPicPr>
          <p:nvPr/>
        </p:nvPicPr>
        <p:blipFill rotWithShape="1">
          <a:blip r:embed="rId3"/>
          <a:srcRect b="65056"/>
          <a:stretch/>
        </p:blipFill>
        <p:spPr>
          <a:xfrm>
            <a:off x="228599" y="1069513"/>
            <a:ext cx="8686800" cy="765012"/>
          </a:xfrm>
          <a:prstGeom prst="rect">
            <a:avLst/>
          </a:prstGeom>
        </p:spPr>
      </p:pic>
    </p:spTree>
    <p:extLst>
      <p:ext uri="{BB962C8B-B14F-4D97-AF65-F5344CB8AC3E}">
        <p14:creationId xmlns:p14="http://schemas.microsoft.com/office/powerpoint/2010/main" val="1674067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826"/>
            <a:ext cx="8252085" cy="1023078"/>
          </a:xfrm>
        </p:spPr>
        <p:txBody>
          <a:bodyPr>
            <a:normAutofit/>
          </a:bodyPr>
          <a:lstStyle/>
          <a:p>
            <a:r>
              <a:rPr lang="en-US" sz="3400" dirty="0"/>
              <a:t>But we do not want to regularize bias term</a:t>
            </a:r>
          </a:p>
        </p:txBody>
      </p:sp>
      <p:pic>
        <p:nvPicPr>
          <p:cNvPr id="38" name="Picture 37">
            <a:extLst>
              <a:ext uri="{FF2B5EF4-FFF2-40B4-BE49-F238E27FC236}">
                <a16:creationId xmlns:a16="http://schemas.microsoft.com/office/drawing/2014/main" id="{D55FCFF1-5C17-C843-9BB4-288AAA62F79B}"/>
              </a:ext>
            </a:extLst>
          </p:cNvPr>
          <p:cNvPicPr>
            <a:picLocks noChangeAspect="1"/>
          </p:cNvPicPr>
          <p:nvPr/>
        </p:nvPicPr>
        <p:blipFill rotWithShape="1">
          <a:blip r:embed="rId3"/>
          <a:srcRect b="28197"/>
          <a:stretch/>
        </p:blipFill>
        <p:spPr>
          <a:xfrm>
            <a:off x="228599" y="1069512"/>
            <a:ext cx="8686800" cy="1571968"/>
          </a:xfrm>
          <a:prstGeom prst="rect">
            <a:avLst/>
          </a:prstGeom>
        </p:spPr>
      </p:pic>
      <p:sp>
        <p:nvSpPr>
          <p:cNvPr id="3" name="Rectangle 2">
            <a:extLst>
              <a:ext uri="{FF2B5EF4-FFF2-40B4-BE49-F238E27FC236}">
                <a16:creationId xmlns:a16="http://schemas.microsoft.com/office/drawing/2014/main" id="{664E36C1-338F-6641-88C6-B92D88FC917F}"/>
              </a:ext>
            </a:extLst>
          </p:cNvPr>
          <p:cNvSpPr/>
          <p:nvPr/>
        </p:nvSpPr>
        <p:spPr>
          <a:xfrm>
            <a:off x="1591056" y="2176272"/>
            <a:ext cx="6967728" cy="11338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9250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826"/>
            <a:ext cx="8252085" cy="1023078"/>
          </a:xfrm>
        </p:spPr>
        <p:txBody>
          <a:bodyPr>
            <a:normAutofit/>
          </a:bodyPr>
          <a:lstStyle/>
          <a:p>
            <a:r>
              <a:rPr lang="en-US" sz="3400" dirty="0"/>
              <a:t>But we do not want to regularize bias term</a:t>
            </a:r>
          </a:p>
        </p:txBody>
      </p:sp>
      <p:pic>
        <p:nvPicPr>
          <p:cNvPr id="38" name="Picture 37">
            <a:extLst>
              <a:ext uri="{FF2B5EF4-FFF2-40B4-BE49-F238E27FC236}">
                <a16:creationId xmlns:a16="http://schemas.microsoft.com/office/drawing/2014/main" id="{D55FCFF1-5C17-C843-9BB4-288AAA62F79B}"/>
              </a:ext>
            </a:extLst>
          </p:cNvPr>
          <p:cNvPicPr>
            <a:picLocks noChangeAspect="1"/>
          </p:cNvPicPr>
          <p:nvPr/>
        </p:nvPicPr>
        <p:blipFill rotWithShape="1">
          <a:blip r:embed="rId3"/>
          <a:srcRect b="28197"/>
          <a:stretch/>
        </p:blipFill>
        <p:spPr>
          <a:xfrm>
            <a:off x="228599" y="1069512"/>
            <a:ext cx="8686800" cy="1571968"/>
          </a:xfrm>
          <a:prstGeom prst="rect">
            <a:avLst/>
          </a:prstGeom>
        </p:spPr>
      </p:pic>
      <p:sp>
        <p:nvSpPr>
          <p:cNvPr id="4" name="Rectangle 3">
            <a:extLst>
              <a:ext uri="{FF2B5EF4-FFF2-40B4-BE49-F238E27FC236}">
                <a16:creationId xmlns:a16="http://schemas.microsoft.com/office/drawing/2014/main" id="{14AEEC1C-B79B-DC48-9CDD-9E896FADA04C}"/>
              </a:ext>
            </a:extLst>
          </p:cNvPr>
          <p:cNvSpPr/>
          <p:nvPr/>
        </p:nvSpPr>
        <p:spPr>
          <a:xfrm>
            <a:off x="5157216" y="2176272"/>
            <a:ext cx="3401568" cy="11338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331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826"/>
            <a:ext cx="8252085" cy="1023078"/>
          </a:xfrm>
        </p:spPr>
        <p:txBody>
          <a:bodyPr>
            <a:normAutofit/>
          </a:bodyPr>
          <a:lstStyle/>
          <a:p>
            <a:r>
              <a:rPr lang="en-US" sz="3400" dirty="0"/>
              <a:t>But we do not want to regularize bias term</a:t>
            </a:r>
          </a:p>
        </p:txBody>
      </p:sp>
      <p:pic>
        <p:nvPicPr>
          <p:cNvPr id="38" name="Picture 37">
            <a:extLst>
              <a:ext uri="{FF2B5EF4-FFF2-40B4-BE49-F238E27FC236}">
                <a16:creationId xmlns:a16="http://schemas.microsoft.com/office/drawing/2014/main" id="{D55FCFF1-5C17-C843-9BB4-288AAA62F79B}"/>
              </a:ext>
            </a:extLst>
          </p:cNvPr>
          <p:cNvPicPr>
            <a:picLocks noChangeAspect="1"/>
          </p:cNvPicPr>
          <p:nvPr/>
        </p:nvPicPr>
        <p:blipFill rotWithShape="1">
          <a:blip r:embed="rId3"/>
          <a:srcRect b="28197"/>
          <a:stretch/>
        </p:blipFill>
        <p:spPr>
          <a:xfrm>
            <a:off x="228599" y="1069512"/>
            <a:ext cx="8686800" cy="1571968"/>
          </a:xfrm>
          <a:prstGeom prst="rect">
            <a:avLst/>
          </a:prstGeom>
        </p:spPr>
      </p:pic>
    </p:spTree>
    <p:extLst>
      <p:ext uri="{BB962C8B-B14F-4D97-AF65-F5344CB8AC3E}">
        <p14:creationId xmlns:p14="http://schemas.microsoft.com/office/powerpoint/2010/main" val="13559000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826"/>
            <a:ext cx="8252085" cy="1023078"/>
          </a:xfrm>
        </p:spPr>
        <p:txBody>
          <a:bodyPr>
            <a:normAutofit/>
          </a:bodyPr>
          <a:lstStyle/>
          <a:p>
            <a:r>
              <a:rPr lang="en-US" sz="3400" dirty="0"/>
              <a:t>But we do not want to regularize bias term</a:t>
            </a:r>
          </a:p>
        </p:txBody>
      </p:sp>
      <p:pic>
        <p:nvPicPr>
          <p:cNvPr id="38" name="Picture 37">
            <a:extLst>
              <a:ext uri="{FF2B5EF4-FFF2-40B4-BE49-F238E27FC236}">
                <a16:creationId xmlns:a16="http://schemas.microsoft.com/office/drawing/2014/main" id="{D55FCFF1-5C17-C843-9BB4-288AAA62F79B}"/>
              </a:ext>
            </a:extLst>
          </p:cNvPr>
          <p:cNvPicPr>
            <a:picLocks noChangeAspect="1"/>
          </p:cNvPicPr>
          <p:nvPr/>
        </p:nvPicPr>
        <p:blipFill>
          <a:blip r:embed="rId3"/>
          <a:stretch>
            <a:fillRect/>
          </a:stretch>
        </p:blipFill>
        <p:spPr>
          <a:xfrm>
            <a:off x="228599" y="1069512"/>
            <a:ext cx="8686800" cy="2189292"/>
          </a:xfrm>
          <a:prstGeom prst="rect">
            <a:avLst/>
          </a:prstGeom>
        </p:spPr>
      </p:pic>
    </p:spTree>
    <p:extLst>
      <p:ext uri="{BB962C8B-B14F-4D97-AF65-F5344CB8AC3E}">
        <p14:creationId xmlns:p14="http://schemas.microsoft.com/office/powerpoint/2010/main" val="778167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826"/>
            <a:ext cx="8252085" cy="1023078"/>
          </a:xfrm>
        </p:spPr>
        <p:txBody>
          <a:bodyPr>
            <a:normAutofit/>
          </a:bodyPr>
          <a:lstStyle/>
          <a:p>
            <a:r>
              <a:rPr lang="en-US" sz="3400" dirty="0"/>
              <a:t>But we do not want to regularize bias term</a:t>
            </a:r>
          </a:p>
        </p:txBody>
      </p:sp>
      <p:cxnSp>
        <p:nvCxnSpPr>
          <p:cNvPr id="10" name="Straight Arrow Connector 9">
            <a:extLst>
              <a:ext uri="{FF2B5EF4-FFF2-40B4-BE49-F238E27FC236}">
                <a16:creationId xmlns:a16="http://schemas.microsoft.com/office/drawing/2014/main" id="{F112D344-7239-8C40-A0C9-DAE747F968F6}"/>
              </a:ext>
            </a:extLst>
          </p:cNvPr>
          <p:cNvCxnSpPr>
            <a:cxnSpLocks/>
          </p:cNvCxnSpPr>
          <p:nvPr/>
        </p:nvCxnSpPr>
        <p:spPr>
          <a:xfrm flipV="1">
            <a:off x="2455068" y="3951628"/>
            <a:ext cx="0" cy="2031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91CF6AC-492D-FE4D-8594-9CD360120DB8}"/>
              </a:ext>
            </a:extLst>
          </p:cNvPr>
          <p:cNvCxnSpPr>
            <a:cxnSpLocks/>
          </p:cNvCxnSpPr>
          <p:nvPr/>
        </p:nvCxnSpPr>
        <p:spPr>
          <a:xfrm>
            <a:off x="2455068" y="5983533"/>
            <a:ext cx="4233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A749861-E054-F644-BA07-2B522DBA5FD2}"/>
              </a:ext>
            </a:extLst>
          </p:cNvPr>
          <p:cNvSpPr txBox="1"/>
          <p:nvPr/>
        </p:nvSpPr>
        <p:spPr>
          <a:xfrm>
            <a:off x="6274593" y="6013180"/>
            <a:ext cx="1404039" cy="369332"/>
          </a:xfrm>
          <a:prstGeom prst="rect">
            <a:avLst/>
          </a:prstGeom>
          <a:noFill/>
        </p:spPr>
        <p:txBody>
          <a:bodyPr wrap="square" rtlCol="0">
            <a:spAutoFit/>
          </a:bodyPr>
          <a:lstStyle/>
          <a:p>
            <a:r>
              <a:rPr lang="en-US" dirty="0"/>
              <a:t>Feature 1: x</a:t>
            </a:r>
            <a:r>
              <a:rPr lang="en-US" baseline="-25000" dirty="0"/>
              <a:t>1</a:t>
            </a:r>
          </a:p>
        </p:txBody>
      </p:sp>
      <p:sp>
        <p:nvSpPr>
          <p:cNvPr id="13" name="TextBox 12">
            <a:extLst>
              <a:ext uri="{FF2B5EF4-FFF2-40B4-BE49-F238E27FC236}">
                <a16:creationId xmlns:a16="http://schemas.microsoft.com/office/drawing/2014/main" id="{E3E5E45B-9503-1E40-9676-37F02238D594}"/>
              </a:ext>
            </a:extLst>
          </p:cNvPr>
          <p:cNvSpPr txBox="1"/>
          <p:nvPr/>
        </p:nvSpPr>
        <p:spPr>
          <a:xfrm>
            <a:off x="1078282" y="3831519"/>
            <a:ext cx="1404039" cy="369332"/>
          </a:xfrm>
          <a:prstGeom prst="rect">
            <a:avLst/>
          </a:prstGeom>
          <a:noFill/>
        </p:spPr>
        <p:txBody>
          <a:bodyPr wrap="square" rtlCol="0">
            <a:spAutoFit/>
          </a:bodyPr>
          <a:lstStyle/>
          <a:p>
            <a:r>
              <a:rPr lang="en-US" dirty="0"/>
              <a:t>Feature 2: x</a:t>
            </a:r>
            <a:r>
              <a:rPr lang="en-US" baseline="-25000" dirty="0"/>
              <a:t>2</a:t>
            </a:r>
          </a:p>
        </p:txBody>
      </p:sp>
      <p:grpSp>
        <p:nvGrpSpPr>
          <p:cNvPr id="27" name="Group 26">
            <a:extLst>
              <a:ext uri="{FF2B5EF4-FFF2-40B4-BE49-F238E27FC236}">
                <a16:creationId xmlns:a16="http://schemas.microsoft.com/office/drawing/2014/main" id="{57508C78-D7E6-B749-80E3-A085FC96B910}"/>
              </a:ext>
            </a:extLst>
          </p:cNvPr>
          <p:cNvGrpSpPr/>
          <p:nvPr/>
        </p:nvGrpSpPr>
        <p:grpSpPr>
          <a:xfrm>
            <a:off x="2734904" y="3919126"/>
            <a:ext cx="931464" cy="878201"/>
            <a:chOff x="1045927" y="5045517"/>
            <a:chExt cx="931464" cy="878201"/>
          </a:xfrm>
        </p:grpSpPr>
        <p:sp>
          <p:nvSpPr>
            <p:cNvPr id="14" name="Triangle 13">
              <a:extLst>
                <a:ext uri="{FF2B5EF4-FFF2-40B4-BE49-F238E27FC236}">
                  <a16:creationId xmlns:a16="http://schemas.microsoft.com/office/drawing/2014/main" id="{90396A82-1977-E84F-9F5B-25A2C9D236D1}"/>
                </a:ext>
              </a:extLst>
            </p:cNvPr>
            <p:cNvSpPr>
              <a:spLocks noChangeAspect="1"/>
            </p:cNvSpPr>
            <p:nvPr/>
          </p:nvSpPr>
          <p:spPr>
            <a:xfrm>
              <a:off x="1312600" y="5375078"/>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9265B7C0-E323-E745-8AD7-5F64BD111DDD}"/>
                </a:ext>
              </a:extLst>
            </p:cNvPr>
            <p:cNvSpPr>
              <a:spLocks noChangeAspect="1"/>
            </p:cNvSpPr>
            <p:nvPr/>
          </p:nvSpPr>
          <p:spPr>
            <a:xfrm>
              <a:off x="1045927" y="5649398"/>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8FAF42CF-657E-2E4D-B6BF-8A8EE23D4DC7}"/>
                </a:ext>
              </a:extLst>
            </p:cNvPr>
            <p:cNvSpPr>
              <a:spLocks noChangeAspect="1"/>
            </p:cNvSpPr>
            <p:nvPr/>
          </p:nvSpPr>
          <p:spPr>
            <a:xfrm>
              <a:off x="1404040" y="5740838"/>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79A93674-7658-C546-B2AE-DA6588ABCE43}"/>
                </a:ext>
              </a:extLst>
            </p:cNvPr>
            <p:cNvSpPr>
              <a:spLocks noChangeAspect="1"/>
            </p:cNvSpPr>
            <p:nvPr/>
          </p:nvSpPr>
          <p:spPr>
            <a:xfrm>
              <a:off x="1312600" y="5045517"/>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C7D64313-EDFC-3F4E-82DF-180CC5711D69}"/>
                </a:ext>
              </a:extLst>
            </p:cNvPr>
            <p:cNvSpPr>
              <a:spLocks noChangeAspect="1"/>
            </p:cNvSpPr>
            <p:nvPr/>
          </p:nvSpPr>
          <p:spPr>
            <a:xfrm>
              <a:off x="1662086" y="5467354"/>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50075626-2121-7646-9C98-B4EAB5F383E2}"/>
                </a:ext>
              </a:extLst>
            </p:cNvPr>
            <p:cNvSpPr>
              <a:spLocks noChangeAspect="1"/>
            </p:cNvSpPr>
            <p:nvPr/>
          </p:nvSpPr>
          <p:spPr>
            <a:xfrm>
              <a:off x="1794511" y="5740838"/>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A739DE75-E7A5-3E46-B50F-135C784831AA}"/>
              </a:ext>
            </a:extLst>
          </p:cNvPr>
          <p:cNvGrpSpPr/>
          <p:nvPr/>
        </p:nvGrpSpPr>
        <p:grpSpPr>
          <a:xfrm>
            <a:off x="4151132" y="4966387"/>
            <a:ext cx="749616" cy="701992"/>
            <a:chOff x="2617467" y="4606410"/>
            <a:chExt cx="749616" cy="701992"/>
          </a:xfrm>
        </p:grpSpPr>
        <p:sp>
          <p:nvSpPr>
            <p:cNvPr id="20" name="5-Point Star 19">
              <a:extLst>
                <a:ext uri="{FF2B5EF4-FFF2-40B4-BE49-F238E27FC236}">
                  <a16:creationId xmlns:a16="http://schemas.microsoft.com/office/drawing/2014/main" id="{11E40666-E4A0-5B48-991B-47F885CC9188}"/>
                </a:ext>
              </a:extLst>
            </p:cNvPr>
            <p:cNvSpPr>
              <a:spLocks noChangeAspect="1"/>
            </p:cNvSpPr>
            <p:nvPr/>
          </p:nvSpPr>
          <p:spPr>
            <a:xfrm>
              <a:off x="2617467" y="4830250"/>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5-Point Star 20">
              <a:extLst>
                <a:ext uri="{FF2B5EF4-FFF2-40B4-BE49-F238E27FC236}">
                  <a16:creationId xmlns:a16="http://schemas.microsoft.com/office/drawing/2014/main" id="{8A8DACBF-C414-C942-9754-4F21C473462F}"/>
                </a:ext>
              </a:extLst>
            </p:cNvPr>
            <p:cNvSpPr>
              <a:spLocks noChangeAspect="1"/>
            </p:cNvSpPr>
            <p:nvPr/>
          </p:nvSpPr>
          <p:spPr>
            <a:xfrm>
              <a:off x="2769867" y="4982650"/>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5-Point Star 21">
              <a:extLst>
                <a:ext uri="{FF2B5EF4-FFF2-40B4-BE49-F238E27FC236}">
                  <a16:creationId xmlns:a16="http://schemas.microsoft.com/office/drawing/2014/main" id="{6D893F55-B1CD-A442-8270-30156F1C8D9B}"/>
                </a:ext>
              </a:extLst>
            </p:cNvPr>
            <p:cNvSpPr>
              <a:spLocks noChangeAspect="1"/>
            </p:cNvSpPr>
            <p:nvPr/>
          </p:nvSpPr>
          <p:spPr>
            <a:xfrm>
              <a:off x="2879403" y="4606410"/>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5-Point Star 22">
              <a:extLst>
                <a:ext uri="{FF2B5EF4-FFF2-40B4-BE49-F238E27FC236}">
                  <a16:creationId xmlns:a16="http://schemas.microsoft.com/office/drawing/2014/main" id="{DBEB34CC-C42F-5940-966C-6D34C757AE60}"/>
                </a:ext>
              </a:extLst>
            </p:cNvPr>
            <p:cNvSpPr>
              <a:spLocks noChangeAspect="1"/>
            </p:cNvSpPr>
            <p:nvPr/>
          </p:nvSpPr>
          <p:spPr>
            <a:xfrm>
              <a:off x="2988939" y="4815962"/>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5-Point Star 23">
              <a:extLst>
                <a:ext uri="{FF2B5EF4-FFF2-40B4-BE49-F238E27FC236}">
                  <a16:creationId xmlns:a16="http://schemas.microsoft.com/office/drawing/2014/main" id="{C75CCE1E-88F1-1743-8B7F-F1B9B205F6BE}"/>
                </a:ext>
              </a:extLst>
            </p:cNvPr>
            <p:cNvSpPr>
              <a:spLocks noChangeAspect="1"/>
            </p:cNvSpPr>
            <p:nvPr/>
          </p:nvSpPr>
          <p:spPr>
            <a:xfrm>
              <a:off x="3184203" y="4911210"/>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5-Point Star 24">
              <a:extLst>
                <a:ext uri="{FF2B5EF4-FFF2-40B4-BE49-F238E27FC236}">
                  <a16:creationId xmlns:a16="http://schemas.microsoft.com/office/drawing/2014/main" id="{97B08C19-9D20-D847-92A4-74A26EE3F89A}"/>
                </a:ext>
              </a:extLst>
            </p:cNvPr>
            <p:cNvSpPr>
              <a:spLocks noChangeAspect="1"/>
            </p:cNvSpPr>
            <p:nvPr/>
          </p:nvSpPr>
          <p:spPr>
            <a:xfrm>
              <a:off x="3087999" y="5125522"/>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6" name="Straight Connector 25">
            <a:extLst>
              <a:ext uri="{FF2B5EF4-FFF2-40B4-BE49-F238E27FC236}">
                <a16:creationId xmlns:a16="http://schemas.microsoft.com/office/drawing/2014/main" id="{84DF5F5F-E70B-3B4F-B87C-614259C8873E}"/>
              </a:ext>
            </a:extLst>
          </p:cNvPr>
          <p:cNvCxnSpPr>
            <a:cxnSpLocks/>
          </p:cNvCxnSpPr>
          <p:nvPr/>
        </p:nvCxnSpPr>
        <p:spPr>
          <a:xfrm flipV="1">
            <a:off x="2151417" y="4080742"/>
            <a:ext cx="3029903" cy="211710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788DD35-1306-3C49-AE5C-3375ECFEAC47}"/>
              </a:ext>
            </a:extLst>
          </p:cNvPr>
          <p:cNvSpPr txBox="1"/>
          <p:nvPr/>
        </p:nvSpPr>
        <p:spPr>
          <a:xfrm>
            <a:off x="2433218" y="5983533"/>
            <a:ext cx="301686" cy="369332"/>
          </a:xfrm>
          <a:prstGeom prst="rect">
            <a:avLst/>
          </a:prstGeom>
          <a:noFill/>
        </p:spPr>
        <p:txBody>
          <a:bodyPr wrap="none" rtlCol="0">
            <a:spAutoFit/>
          </a:bodyPr>
          <a:lstStyle/>
          <a:p>
            <a:r>
              <a:rPr lang="en-US" dirty="0"/>
              <a:t>0</a:t>
            </a:r>
          </a:p>
        </p:txBody>
      </p:sp>
      <p:sp>
        <p:nvSpPr>
          <p:cNvPr id="35" name="TextBox 34">
            <a:extLst>
              <a:ext uri="{FF2B5EF4-FFF2-40B4-BE49-F238E27FC236}">
                <a16:creationId xmlns:a16="http://schemas.microsoft.com/office/drawing/2014/main" id="{F742D393-8760-6E43-90F8-A31768488DF8}"/>
              </a:ext>
            </a:extLst>
          </p:cNvPr>
          <p:cNvSpPr txBox="1"/>
          <p:nvPr/>
        </p:nvSpPr>
        <p:spPr>
          <a:xfrm>
            <a:off x="2126130" y="5737074"/>
            <a:ext cx="301686" cy="369332"/>
          </a:xfrm>
          <a:prstGeom prst="rect">
            <a:avLst/>
          </a:prstGeom>
          <a:noFill/>
        </p:spPr>
        <p:txBody>
          <a:bodyPr wrap="none" rtlCol="0">
            <a:spAutoFit/>
          </a:bodyPr>
          <a:lstStyle/>
          <a:p>
            <a:r>
              <a:rPr lang="en-US" dirty="0"/>
              <a:t>0</a:t>
            </a:r>
          </a:p>
        </p:txBody>
      </p:sp>
      <p:sp>
        <p:nvSpPr>
          <p:cNvPr id="36" name="TextBox 35">
            <a:extLst>
              <a:ext uri="{FF2B5EF4-FFF2-40B4-BE49-F238E27FC236}">
                <a16:creationId xmlns:a16="http://schemas.microsoft.com/office/drawing/2014/main" id="{3D2E1C19-DCFD-1A4C-BE51-CCC79635B24D}"/>
              </a:ext>
            </a:extLst>
          </p:cNvPr>
          <p:cNvSpPr txBox="1"/>
          <p:nvPr/>
        </p:nvSpPr>
        <p:spPr>
          <a:xfrm>
            <a:off x="5204794" y="4010566"/>
            <a:ext cx="2706624" cy="646331"/>
          </a:xfrm>
          <a:prstGeom prst="rect">
            <a:avLst/>
          </a:prstGeom>
          <a:noFill/>
        </p:spPr>
        <p:txBody>
          <a:bodyPr wrap="square" rtlCol="0">
            <a:spAutoFit/>
          </a:bodyPr>
          <a:lstStyle/>
          <a:p>
            <a:r>
              <a:rPr lang="en-US" dirty="0"/>
              <a:t>Best decision boundary separating triangles &amp; stars</a:t>
            </a:r>
          </a:p>
        </p:txBody>
      </p:sp>
      <p:pic>
        <p:nvPicPr>
          <p:cNvPr id="38" name="Picture 37">
            <a:extLst>
              <a:ext uri="{FF2B5EF4-FFF2-40B4-BE49-F238E27FC236}">
                <a16:creationId xmlns:a16="http://schemas.microsoft.com/office/drawing/2014/main" id="{D55FCFF1-5C17-C843-9BB4-288AAA62F79B}"/>
              </a:ext>
            </a:extLst>
          </p:cNvPr>
          <p:cNvPicPr>
            <a:picLocks noChangeAspect="1"/>
          </p:cNvPicPr>
          <p:nvPr/>
        </p:nvPicPr>
        <p:blipFill>
          <a:blip r:embed="rId3"/>
          <a:stretch>
            <a:fillRect/>
          </a:stretch>
        </p:blipFill>
        <p:spPr>
          <a:xfrm>
            <a:off x="228599" y="1069512"/>
            <a:ext cx="8686800" cy="2189292"/>
          </a:xfrm>
          <a:prstGeom prst="rect">
            <a:avLst/>
          </a:prstGeom>
        </p:spPr>
      </p:pic>
    </p:spTree>
    <p:extLst>
      <p:ext uri="{BB962C8B-B14F-4D97-AF65-F5344CB8AC3E}">
        <p14:creationId xmlns:p14="http://schemas.microsoft.com/office/powerpoint/2010/main" val="27147628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F112D344-7239-8C40-A0C9-DAE747F968F6}"/>
              </a:ext>
            </a:extLst>
          </p:cNvPr>
          <p:cNvCxnSpPr>
            <a:cxnSpLocks/>
          </p:cNvCxnSpPr>
          <p:nvPr/>
        </p:nvCxnSpPr>
        <p:spPr>
          <a:xfrm flipV="1">
            <a:off x="2455068" y="3951628"/>
            <a:ext cx="0" cy="2031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91CF6AC-492D-FE4D-8594-9CD360120DB8}"/>
              </a:ext>
            </a:extLst>
          </p:cNvPr>
          <p:cNvCxnSpPr>
            <a:cxnSpLocks/>
          </p:cNvCxnSpPr>
          <p:nvPr/>
        </p:nvCxnSpPr>
        <p:spPr>
          <a:xfrm>
            <a:off x="2455068" y="5983533"/>
            <a:ext cx="4233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A749861-E054-F644-BA07-2B522DBA5FD2}"/>
              </a:ext>
            </a:extLst>
          </p:cNvPr>
          <p:cNvSpPr txBox="1"/>
          <p:nvPr/>
        </p:nvSpPr>
        <p:spPr>
          <a:xfrm>
            <a:off x="6274593" y="6013180"/>
            <a:ext cx="1404039" cy="369332"/>
          </a:xfrm>
          <a:prstGeom prst="rect">
            <a:avLst/>
          </a:prstGeom>
          <a:noFill/>
        </p:spPr>
        <p:txBody>
          <a:bodyPr wrap="square" rtlCol="0">
            <a:spAutoFit/>
          </a:bodyPr>
          <a:lstStyle/>
          <a:p>
            <a:r>
              <a:rPr lang="en-US" dirty="0"/>
              <a:t>Feature 1: x</a:t>
            </a:r>
            <a:r>
              <a:rPr lang="en-US" baseline="-25000" dirty="0"/>
              <a:t>1</a:t>
            </a:r>
          </a:p>
        </p:txBody>
      </p:sp>
      <p:sp>
        <p:nvSpPr>
          <p:cNvPr id="13" name="TextBox 12">
            <a:extLst>
              <a:ext uri="{FF2B5EF4-FFF2-40B4-BE49-F238E27FC236}">
                <a16:creationId xmlns:a16="http://schemas.microsoft.com/office/drawing/2014/main" id="{E3E5E45B-9503-1E40-9676-37F02238D594}"/>
              </a:ext>
            </a:extLst>
          </p:cNvPr>
          <p:cNvSpPr txBox="1"/>
          <p:nvPr/>
        </p:nvSpPr>
        <p:spPr>
          <a:xfrm>
            <a:off x="1078282" y="3831519"/>
            <a:ext cx="1404039" cy="369332"/>
          </a:xfrm>
          <a:prstGeom prst="rect">
            <a:avLst/>
          </a:prstGeom>
          <a:noFill/>
        </p:spPr>
        <p:txBody>
          <a:bodyPr wrap="square" rtlCol="0">
            <a:spAutoFit/>
          </a:bodyPr>
          <a:lstStyle/>
          <a:p>
            <a:r>
              <a:rPr lang="en-US" dirty="0"/>
              <a:t>Feature 2: x</a:t>
            </a:r>
            <a:r>
              <a:rPr lang="en-US" baseline="-25000" dirty="0"/>
              <a:t>2</a:t>
            </a:r>
          </a:p>
        </p:txBody>
      </p:sp>
      <p:grpSp>
        <p:nvGrpSpPr>
          <p:cNvPr id="27" name="Group 26">
            <a:extLst>
              <a:ext uri="{FF2B5EF4-FFF2-40B4-BE49-F238E27FC236}">
                <a16:creationId xmlns:a16="http://schemas.microsoft.com/office/drawing/2014/main" id="{57508C78-D7E6-B749-80E3-A085FC96B910}"/>
              </a:ext>
            </a:extLst>
          </p:cNvPr>
          <p:cNvGrpSpPr/>
          <p:nvPr/>
        </p:nvGrpSpPr>
        <p:grpSpPr>
          <a:xfrm>
            <a:off x="2734904" y="3919126"/>
            <a:ext cx="931464" cy="878201"/>
            <a:chOff x="1045927" y="5045517"/>
            <a:chExt cx="931464" cy="878201"/>
          </a:xfrm>
        </p:grpSpPr>
        <p:sp>
          <p:nvSpPr>
            <p:cNvPr id="14" name="Triangle 13">
              <a:extLst>
                <a:ext uri="{FF2B5EF4-FFF2-40B4-BE49-F238E27FC236}">
                  <a16:creationId xmlns:a16="http://schemas.microsoft.com/office/drawing/2014/main" id="{90396A82-1977-E84F-9F5B-25A2C9D236D1}"/>
                </a:ext>
              </a:extLst>
            </p:cNvPr>
            <p:cNvSpPr>
              <a:spLocks noChangeAspect="1"/>
            </p:cNvSpPr>
            <p:nvPr/>
          </p:nvSpPr>
          <p:spPr>
            <a:xfrm>
              <a:off x="1312600" y="5375078"/>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9265B7C0-E323-E745-8AD7-5F64BD111DDD}"/>
                </a:ext>
              </a:extLst>
            </p:cNvPr>
            <p:cNvSpPr>
              <a:spLocks noChangeAspect="1"/>
            </p:cNvSpPr>
            <p:nvPr/>
          </p:nvSpPr>
          <p:spPr>
            <a:xfrm>
              <a:off x="1045927" y="5649398"/>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8FAF42CF-657E-2E4D-B6BF-8A8EE23D4DC7}"/>
                </a:ext>
              </a:extLst>
            </p:cNvPr>
            <p:cNvSpPr>
              <a:spLocks noChangeAspect="1"/>
            </p:cNvSpPr>
            <p:nvPr/>
          </p:nvSpPr>
          <p:spPr>
            <a:xfrm>
              <a:off x="1404040" y="5740838"/>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79A93674-7658-C546-B2AE-DA6588ABCE43}"/>
                </a:ext>
              </a:extLst>
            </p:cNvPr>
            <p:cNvSpPr>
              <a:spLocks noChangeAspect="1"/>
            </p:cNvSpPr>
            <p:nvPr/>
          </p:nvSpPr>
          <p:spPr>
            <a:xfrm>
              <a:off x="1312600" y="5045517"/>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C7D64313-EDFC-3F4E-82DF-180CC5711D69}"/>
                </a:ext>
              </a:extLst>
            </p:cNvPr>
            <p:cNvSpPr>
              <a:spLocks noChangeAspect="1"/>
            </p:cNvSpPr>
            <p:nvPr/>
          </p:nvSpPr>
          <p:spPr>
            <a:xfrm>
              <a:off x="1662086" y="5467354"/>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50075626-2121-7646-9C98-B4EAB5F383E2}"/>
                </a:ext>
              </a:extLst>
            </p:cNvPr>
            <p:cNvSpPr>
              <a:spLocks noChangeAspect="1"/>
            </p:cNvSpPr>
            <p:nvPr/>
          </p:nvSpPr>
          <p:spPr>
            <a:xfrm>
              <a:off x="1794511" y="5740838"/>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A739DE75-E7A5-3E46-B50F-135C784831AA}"/>
              </a:ext>
            </a:extLst>
          </p:cNvPr>
          <p:cNvGrpSpPr/>
          <p:nvPr/>
        </p:nvGrpSpPr>
        <p:grpSpPr>
          <a:xfrm>
            <a:off x="4151132" y="4966387"/>
            <a:ext cx="749616" cy="701992"/>
            <a:chOff x="2617467" y="4606410"/>
            <a:chExt cx="749616" cy="701992"/>
          </a:xfrm>
        </p:grpSpPr>
        <p:sp>
          <p:nvSpPr>
            <p:cNvPr id="20" name="5-Point Star 19">
              <a:extLst>
                <a:ext uri="{FF2B5EF4-FFF2-40B4-BE49-F238E27FC236}">
                  <a16:creationId xmlns:a16="http://schemas.microsoft.com/office/drawing/2014/main" id="{11E40666-E4A0-5B48-991B-47F885CC9188}"/>
                </a:ext>
              </a:extLst>
            </p:cNvPr>
            <p:cNvSpPr>
              <a:spLocks noChangeAspect="1"/>
            </p:cNvSpPr>
            <p:nvPr/>
          </p:nvSpPr>
          <p:spPr>
            <a:xfrm>
              <a:off x="2617467" y="4830250"/>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5-Point Star 20">
              <a:extLst>
                <a:ext uri="{FF2B5EF4-FFF2-40B4-BE49-F238E27FC236}">
                  <a16:creationId xmlns:a16="http://schemas.microsoft.com/office/drawing/2014/main" id="{8A8DACBF-C414-C942-9754-4F21C473462F}"/>
                </a:ext>
              </a:extLst>
            </p:cNvPr>
            <p:cNvSpPr>
              <a:spLocks noChangeAspect="1"/>
            </p:cNvSpPr>
            <p:nvPr/>
          </p:nvSpPr>
          <p:spPr>
            <a:xfrm>
              <a:off x="2769867" y="4982650"/>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5-Point Star 21">
              <a:extLst>
                <a:ext uri="{FF2B5EF4-FFF2-40B4-BE49-F238E27FC236}">
                  <a16:creationId xmlns:a16="http://schemas.microsoft.com/office/drawing/2014/main" id="{6D893F55-B1CD-A442-8270-30156F1C8D9B}"/>
                </a:ext>
              </a:extLst>
            </p:cNvPr>
            <p:cNvSpPr>
              <a:spLocks noChangeAspect="1"/>
            </p:cNvSpPr>
            <p:nvPr/>
          </p:nvSpPr>
          <p:spPr>
            <a:xfrm>
              <a:off x="2879403" y="4606410"/>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5-Point Star 22">
              <a:extLst>
                <a:ext uri="{FF2B5EF4-FFF2-40B4-BE49-F238E27FC236}">
                  <a16:creationId xmlns:a16="http://schemas.microsoft.com/office/drawing/2014/main" id="{DBEB34CC-C42F-5940-966C-6D34C757AE60}"/>
                </a:ext>
              </a:extLst>
            </p:cNvPr>
            <p:cNvSpPr>
              <a:spLocks noChangeAspect="1"/>
            </p:cNvSpPr>
            <p:nvPr/>
          </p:nvSpPr>
          <p:spPr>
            <a:xfrm>
              <a:off x="2988939" y="4815962"/>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5-Point Star 23">
              <a:extLst>
                <a:ext uri="{FF2B5EF4-FFF2-40B4-BE49-F238E27FC236}">
                  <a16:creationId xmlns:a16="http://schemas.microsoft.com/office/drawing/2014/main" id="{C75CCE1E-88F1-1743-8B7F-F1B9B205F6BE}"/>
                </a:ext>
              </a:extLst>
            </p:cNvPr>
            <p:cNvSpPr>
              <a:spLocks noChangeAspect="1"/>
            </p:cNvSpPr>
            <p:nvPr/>
          </p:nvSpPr>
          <p:spPr>
            <a:xfrm>
              <a:off x="3184203" y="4911210"/>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5-Point Star 24">
              <a:extLst>
                <a:ext uri="{FF2B5EF4-FFF2-40B4-BE49-F238E27FC236}">
                  <a16:creationId xmlns:a16="http://schemas.microsoft.com/office/drawing/2014/main" id="{97B08C19-9D20-D847-92A4-74A26EE3F89A}"/>
                </a:ext>
              </a:extLst>
            </p:cNvPr>
            <p:cNvSpPr>
              <a:spLocks noChangeAspect="1"/>
            </p:cNvSpPr>
            <p:nvPr/>
          </p:nvSpPr>
          <p:spPr>
            <a:xfrm>
              <a:off x="3087999" y="5125522"/>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6" name="Straight Connector 25">
            <a:extLst>
              <a:ext uri="{FF2B5EF4-FFF2-40B4-BE49-F238E27FC236}">
                <a16:creationId xmlns:a16="http://schemas.microsoft.com/office/drawing/2014/main" id="{84DF5F5F-E70B-3B4F-B87C-614259C8873E}"/>
              </a:ext>
            </a:extLst>
          </p:cNvPr>
          <p:cNvCxnSpPr>
            <a:cxnSpLocks/>
          </p:cNvCxnSpPr>
          <p:nvPr/>
        </p:nvCxnSpPr>
        <p:spPr>
          <a:xfrm flipV="1">
            <a:off x="2151417" y="4080742"/>
            <a:ext cx="3029903" cy="211710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788DD35-1306-3C49-AE5C-3375ECFEAC47}"/>
              </a:ext>
            </a:extLst>
          </p:cNvPr>
          <p:cNvSpPr txBox="1"/>
          <p:nvPr/>
        </p:nvSpPr>
        <p:spPr>
          <a:xfrm>
            <a:off x="2433218" y="5983533"/>
            <a:ext cx="301686" cy="369332"/>
          </a:xfrm>
          <a:prstGeom prst="rect">
            <a:avLst/>
          </a:prstGeom>
          <a:noFill/>
        </p:spPr>
        <p:txBody>
          <a:bodyPr wrap="none" rtlCol="0">
            <a:spAutoFit/>
          </a:bodyPr>
          <a:lstStyle/>
          <a:p>
            <a:r>
              <a:rPr lang="en-US" dirty="0"/>
              <a:t>0</a:t>
            </a:r>
          </a:p>
        </p:txBody>
      </p:sp>
      <p:sp>
        <p:nvSpPr>
          <p:cNvPr id="35" name="TextBox 34">
            <a:extLst>
              <a:ext uri="{FF2B5EF4-FFF2-40B4-BE49-F238E27FC236}">
                <a16:creationId xmlns:a16="http://schemas.microsoft.com/office/drawing/2014/main" id="{F742D393-8760-6E43-90F8-A31768488DF8}"/>
              </a:ext>
            </a:extLst>
          </p:cNvPr>
          <p:cNvSpPr txBox="1"/>
          <p:nvPr/>
        </p:nvSpPr>
        <p:spPr>
          <a:xfrm>
            <a:off x="1870098" y="5737074"/>
            <a:ext cx="606256" cy="369332"/>
          </a:xfrm>
          <a:prstGeom prst="rect">
            <a:avLst/>
          </a:prstGeom>
          <a:noFill/>
        </p:spPr>
        <p:txBody>
          <a:bodyPr wrap="none" rtlCol="0">
            <a:spAutoFit/>
          </a:bodyPr>
          <a:lstStyle/>
          <a:p>
            <a:r>
              <a:rPr lang="en-US" dirty="0"/>
              <a:t>-500</a:t>
            </a:r>
          </a:p>
        </p:txBody>
      </p:sp>
      <p:sp>
        <p:nvSpPr>
          <p:cNvPr id="36" name="TextBox 35">
            <a:extLst>
              <a:ext uri="{FF2B5EF4-FFF2-40B4-BE49-F238E27FC236}">
                <a16:creationId xmlns:a16="http://schemas.microsoft.com/office/drawing/2014/main" id="{3D2E1C19-DCFD-1A4C-BE51-CCC79635B24D}"/>
              </a:ext>
            </a:extLst>
          </p:cNvPr>
          <p:cNvSpPr txBox="1"/>
          <p:nvPr/>
        </p:nvSpPr>
        <p:spPr>
          <a:xfrm>
            <a:off x="5204794" y="3645167"/>
            <a:ext cx="3504490" cy="1754326"/>
          </a:xfrm>
          <a:prstGeom prst="rect">
            <a:avLst/>
          </a:prstGeom>
          <a:noFill/>
        </p:spPr>
        <p:txBody>
          <a:bodyPr wrap="square" rtlCol="0">
            <a:spAutoFit/>
          </a:bodyPr>
          <a:lstStyle/>
          <a:p>
            <a:r>
              <a:rPr lang="en-US" dirty="0"/>
              <a:t>If we shift feature 2 by -500 (or some other big negative number), to maintain decision boundary (with same slope), then w</a:t>
            </a:r>
            <a:r>
              <a:rPr lang="en-US" baseline="-25000" dirty="0"/>
              <a:t>0</a:t>
            </a:r>
            <a:r>
              <a:rPr lang="en-US" dirty="0"/>
              <a:t> needs to be big. But if we penalize w</a:t>
            </a:r>
            <a:r>
              <a:rPr lang="en-US" baseline="-25000" dirty="0"/>
              <a:t>0</a:t>
            </a:r>
            <a:r>
              <a:rPr lang="en-US" dirty="0"/>
              <a:t>, then this is discouraged</a:t>
            </a:r>
          </a:p>
        </p:txBody>
      </p:sp>
      <p:pic>
        <p:nvPicPr>
          <p:cNvPr id="29" name="Picture 28">
            <a:extLst>
              <a:ext uri="{FF2B5EF4-FFF2-40B4-BE49-F238E27FC236}">
                <a16:creationId xmlns:a16="http://schemas.microsoft.com/office/drawing/2014/main" id="{68C18629-9BD7-954B-8056-2A3A1FE34767}"/>
              </a:ext>
            </a:extLst>
          </p:cNvPr>
          <p:cNvPicPr>
            <a:picLocks noChangeAspect="1"/>
          </p:cNvPicPr>
          <p:nvPr/>
        </p:nvPicPr>
        <p:blipFill>
          <a:blip r:embed="rId3"/>
          <a:stretch>
            <a:fillRect/>
          </a:stretch>
        </p:blipFill>
        <p:spPr>
          <a:xfrm>
            <a:off x="228599" y="1069512"/>
            <a:ext cx="8686800" cy="2189292"/>
          </a:xfrm>
          <a:prstGeom prst="rect">
            <a:avLst/>
          </a:prstGeom>
        </p:spPr>
      </p:pic>
      <p:sp>
        <p:nvSpPr>
          <p:cNvPr id="30" name="Title 1">
            <a:extLst>
              <a:ext uri="{FF2B5EF4-FFF2-40B4-BE49-F238E27FC236}">
                <a16:creationId xmlns:a16="http://schemas.microsoft.com/office/drawing/2014/main" id="{D77C2108-6801-6B4E-83ED-9004451F648E}"/>
              </a:ext>
            </a:extLst>
          </p:cNvPr>
          <p:cNvSpPr>
            <a:spLocks noGrp="1"/>
          </p:cNvSpPr>
          <p:nvPr>
            <p:ph type="title"/>
          </p:nvPr>
        </p:nvSpPr>
        <p:spPr>
          <a:xfrm>
            <a:off x="457199" y="17826"/>
            <a:ext cx="8252085" cy="1023078"/>
          </a:xfrm>
        </p:spPr>
        <p:txBody>
          <a:bodyPr>
            <a:normAutofit/>
          </a:bodyPr>
          <a:lstStyle/>
          <a:p>
            <a:r>
              <a:rPr lang="en-US" sz="3400" dirty="0"/>
              <a:t>But we do not want to regularize bias term</a:t>
            </a:r>
          </a:p>
        </p:txBody>
      </p:sp>
    </p:spTree>
    <p:extLst>
      <p:ext uri="{BB962C8B-B14F-4D97-AF65-F5344CB8AC3E}">
        <p14:creationId xmlns:p14="http://schemas.microsoft.com/office/powerpoint/2010/main" val="9022820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122756"/>
                <a:ext cx="8229600" cy="1143000"/>
              </a:xfrm>
            </p:spPr>
            <p:txBody>
              <a:bodyPr>
                <a:normAutofit/>
              </a:bodyPr>
              <a:lstStyle/>
              <a:p>
                <a:r>
                  <a:rPr lang="en-US" sz="3400" dirty="0"/>
                  <a:t>Exclude Bias from </a:t>
                </a:r>
                <a14:m>
                  <m:oMath xmlns:m="http://schemas.openxmlformats.org/officeDocument/2006/math">
                    <m:r>
                      <a:rPr lang="en-US" sz="3400" i="1" dirty="0" smtClean="0">
                        <a:latin typeface="Cambria Math" panose="02040503050406030204" pitchFamily="18" charset="0"/>
                      </a:rPr>
                      <m:t>𝑙</m:t>
                    </m:r>
                  </m:oMath>
                </a14:m>
                <a:r>
                  <a:rPr lang="en-US" sz="3400" baseline="-25000" dirty="0"/>
                  <a:t>2</a:t>
                </a:r>
                <a:r>
                  <a:rPr lang="en-US" sz="3400" dirty="0"/>
                  <a:t> Regularization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122756"/>
                <a:ext cx="8229600" cy="1143000"/>
              </a:xfr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99AD850-3226-764E-B29E-9C80839F6477}"/>
              </a:ext>
            </a:extLst>
          </p:cNvPr>
          <p:cNvPicPr>
            <a:picLocks noChangeAspect="1"/>
          </p:cNvPicPr>
          <p:nvPr/>
        </p:nvPicPr>
        <p:blipFill rotWithShape="1">
          <a:blip r:embed="rId4"/>
          <a:srcRect b="50203"/>
          <a:stretch/>
        </p:blipFill>
        <p:spPr>
          <a:xfrm>
            <a:off x="457200" y="1265756"/>
            <a:ext cx="8229600" cy="2026084"/>
          </a:xfrm>
          <a:prstGeom prst="rect">
            <a:avLst/>
          </a:prstGeom>
        </p:spPr>
      </p:pic>
      <p:sp>
        <p:nvSpPr>
          <p:cNvPr id="12" name="Oval 11">
            <a:extLst>
              <a:ext uri="{FF2B5EF4-FFF2-40B4-BE49-F238E27FC236}">
                <a16:creationId xmlns:a16="http://schemas.microsoft.com/office/drawing/2014/main" id="{526E31EF-7E9A-324F-AC6A-E7C8D1A25B1F}"/>
              </a:ext>
            </a:extLst>
          </p:cNvPr>
          <p:cNvSpPr/>
          <p:nvPr/>
        </p:nvSpPr>
        <p:spPr>
          <a:xfrm>
            <a:off x="4700016" y="1620430"/>
            <a:ext cx="1353312" cy="71323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5545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122756"/>
                <a:ext cx="8229600" cy="1143000"/>
              </a:xfrm>
            </p:spPr>
            <p:txBody>
              <a:bodyPr>
                <a:normAutofit/>
              </a:bodyPr>
              <a:lstStyle/>
              <a:p>
                <a:r>
                  <a:rPr lang="en-US" sz="3400" dirty="0"/>
                  <a:t>Exclude Bias from </a:t>
                </a:r>
                <a14:m>
                  <m:oMath xmlns:m="http://schemas.openxmlformats.org/officeDocument/2006/math">
                    <m:r>
                      <a:rPr lang="en-US" sz="3400" i="1" dirty="0" smtClean="0">
                        <a:latin typeface="Cambria Math" panose="02040503050406030204" pitchFamily="18" charset="0"/>
                      </a:rPr>
                      <m:t>𝑙</m:t>
                    </m:r>
                  </m:oMath>
                </a14:m>
                <a:r>
                  <a:rPr lang="en-US" sz="3400" baseline="-25000" dirty="0"/>
                  <a:t>2</a:t>
                </a:r>
                <a:r>
                  <a:rPr lang="en-US" sz="3400" dirty="0"/>
                  <a:t> Regularization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122756"/>
                <a:ext cx="8229600" cy="1143000"/>
              </a:xfr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99AD850-3226-764E-B29E-9C80839F6477}"/>
              </a:ext>
            </a:extLst>
          </p:cNvPr>
          <p:cNvPicPr>
            <a:picLocks noChangeAspect="1"/>
          </p:cNvPicPr>
          <p:nvPr/>
        </p:nvPicPr>
        <p:blipFill>
          <a:blip r:embed="rId4"/>
          <a:stretch>
            <a:fillRect/>
          </a:stretch>
        </p:blipFill>
        <p:spPr>
          <a:xfrm>
            <a:off x="457200" y="1265756"/>
            <a:ext cx="8229600" cy="4068664"/>
          </a:xfrm>
          <a:prstGeom prst="rect">
            <a:avLst/>
          </a:prstGeom>
        </p:spPr>
      </p:pic>
      <p:cxnSp>
        <p:nvCxnSpPr>
          <p:cNvPr id="4" name="Straight Arrow Connector 3">
            <a:extLst>
              <a:ext uri="{FF2B5EF4-FFF2-40B4-BE49-F238E27FC236}">
                <a16:creationId xmlns:a16="http://schemas.microsoft.com/office/drawing/2014/main" id="{ECD49EA8-E123-F047-87D9-B8812954E62C}"/>
              </a:ext>
            </a:extLst>
          </p:cNvPr>
          <p:cNvCxnSpPr/>
          <p:nvPr/>
        </p:nvCxnSpPr>
        <p:spPr>
          <a:xfrm flipH="1">
            <a:off x="5632704" y="466344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E1325F0-5E86-A645-8B6B-4FAEF5667FF2}"/>
              </a:ext>
            </a:extLst>
          </p:cNvPr>
          <p:cNvCxnSpPr>
            <a:cxnSpLocks/>
          </p:cNvCxnSpPr>
          <p:nvPr/>
        </p:nvCxnSpPr>
        <p:spPr>
          <a:xfrm flipV="1">
            <a:off x="3995928" y="5370996"/>
            <a:ext cx="0" cy="451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8EF6486-2CB7-B041-9F1E-688FE2F66DD8}"/>
              </a:ext>
            </a:extLst>
          </p:cNvPr>
          <p:cNvSpPr txBox="1"/>
          <p:nvPr/>
        </p:nvSpPr>
        <p:spPr>
          <a:xfrm>
            <a:off x="6272784" y="4478774"/>
            <a:ext cx="1464760" cy="369332"/>
          </a:xfrm>
          <a:prstGeom prst="rect">
            <a:avLst/>
          </a:prstGeom>
          <a:noFill/>
        </p:spPr>
        <p:txBody>
          <a:bodyPr wrap="none" rtlCol="0">
            <a:spAutoFit/>
          </a:bodyPr>
          <a:lstStyle/>
          <a:p>
            <a:r>
              <a:rPr lang="en-US" dirty="0"/>
              <a:t>row is all zero</a:t>
            </a:r>
          </a:p>
        </p:txBody>
      </p:sp>
      <p:sp>
        <p:nvSpPr>
          <p:cNvPr id="9" name="TextBox 8">
            <a:extLst>
              <a:ext uri="{FF2B5EF4-FFF2-40B4-BE49-F238E27FC236}">
                <a16:creationId xmlns:a16="http://schemas.microsoft.com/office/drawing/2014/main" id="{A4285494-BF61-A64D-ACC3-9139C1ECE5E6}"/>
              </a:ext>
            </a:extLst>
          </p:cNvPr>
          <p:cNvSpPr txBox="1"/>
          <p:nvPr/>
        </p:nvSpPr>
        <p:spPr>
          <a:xfrm>
            <a:off x="3316224" y="5840388"/>
            <a:ext cx="1800878" cy="369332"/>
          </a:xfrm>
          <a:prstGeom prst="rect">
            <a:avLst/>
          </a:prstGeom>
          <a:noFill/>
        </p:spPr>
        <p:txBody>
          <a:bodyPr wrap="none" rtlCol="0">
            <a:spAutoFit/>
          </a:bodyPr>
          <a:lstStyle/>
          <a:p>
            <a:r>
              <a:rPr lang="en-US" dirty="0"/>
              <a:t>column is all zero</a:t>
            </a:r>
          </a:p>
        </p:txBody>
      </p:sp>
      <p:sp>
        <p:nvSpPr>
          <p:cNvPr id="12" name="Oval 11">
            <a:extLst>
              <a:ext uri="{FF2B5EF4-FFF2-40B4-BE49-F238E27FC236}">
                <a16:creationId xmlns:a16="http://schemas.microsoft.com/office/drawing/2014/main" id="{B9F8965C-715A-6C48-93E9-F5B27F456BDB}"/>
              </a:ext>
            </a:extLst>
          </p:cNvPr>
          <p:cNvSpPr/>
          <p:nvPr/>
        </p:nvSpPr>
        <p:spPr>
          <a:xfrm>
            <a:off x="4700016" y="1620430"/>
            <a:ext cx="1353312" cy="71323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9023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Multi-class Logistic Regression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71182"/>
          <a:stretch/>
        </p:blipFill>
        <p:spPr>
          <a:xfrm>
            <a:off x="457200" y="1417639"/>
            <a:ext cx="8280000" cy="568327"/>
          </a:xfrm>
          <a:prstGeom prst="rect">
            <a:avLst/>
          </a:prstGeom>
        </p:spPr>
      </p:pic>
    </p:spTree>
    <p:extLst>
      <p:ext uri="{BB962C8B-B14F-4D97-AF65-F5344CB8AC3E}">
        <p14:creationId xmlns:p14="http://schemas.microsoft.com/office/powerpoint/2010/main" val="288450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12" y="1220788"/>
            <a:ext cx="8280000" cy="3068431"/>
          </a:xfrm>
          <a:prstGeom prst="rect">
            <a:avLst/>
          </a:prstGeom>
        </p:spPr>
      </p:pic>
      <p:sp>
        <p:nvSpPr>
          <p:cNvPr id="2" name="Title 1"/>
          <p:cNvSpPr>
            <a:spLocks noGrp="1"/>
          </p:cNvSpPr>
          <p:nvPr>
            <p:ph type="title"/>
          </p:nvPr>
        </p:nvSpPr>
        <p:spPr>
          <a:xfrm>
            <a:off x="470712" y="77788"/>
            <a:ext cx="8229600" cy="1143000"/>
          </a:xfrm>
        </p:spPr>
        <p:txBody>
          <a:bodyPr>
            <a:normAutofit/>
          </a:bodyPr>
          <a:lstStyle/>
          <a:p>
            <a:r>
              <a:rPr lang="en-US" sz="3400" dirty="0"/>
              <a:t>Logistic Regression Model</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603" y="5139798"/>
            <a:ext cx="2044700" cy="532182"/>
          </a:xfrm>
          <a:prstGeom prst="rect">
            <a:avLst/>
          </a:prstGeom>
        </p:spPr>
      </p:pic>
      <p:pic>
        <p:nvPicPr>
          <p:cNvPr id="9" name="Picture 8"/>
          <p:cNvPicPr>
            <a:picLocks noChangeAspect="1"/>
          </p:cNvPicPr>
          <p:nvPr/>
        </p:nvPicPr>
        <p:blipFill>
          <a:blip r:embed="rId5"/>
          <a:stretch>
            <a:fillRect/>
          </a:stretch>
        </p:blipFill>
        <p:spPr>
          <a:xfrm>
            <a:off x="3349145" y="4578445"/>
            <a:ext cx="2455236" cy="1953326"/>
          </a:xfrm>
          <a:prstGeom prst="rect">
            <a:avLst/>
          </a:prstGeom>
        </p:spPr>
      </p:pic>
    </p:spTree>
    <p:extLst>
      <p:ext uri="{BB962C8B-B14F-4D97-AF65-F5344CB8AC3E}">
        <p14:creationId xmlns:p14="http://schemas.microsoft.com/office/powerpoint/2010/main" val="39140284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Multi-class Logistic Regression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41040"/>
          <a:stretch/>
        </p:blipFill>
        <p:spPr>
          <a:xfrm>
            <a:off x="457200" y="1417639"/>
            <a:ext cx="8280000" cy="1162766"/>
          </a:xfrm>
          <a:prstGeom prst="rect">
            <a:avLst/>
          </a:prstGeom>
        </p:spPr>
      </p:pic>
    </p:spTree>
    <p:extLst>
      <p:ext uri="{BB962C8B-B14F-4D97-AF65-F5344CB8AC3E}">
        <p14:creationId xmlns:p14="http://schemas.microsoft.com/office/powerpoint/2010/main" val="27547669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Multi-class Logistic Regression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15008"/>
          <a:stretch/>
        </p:blipFill>
        <p:spPr>
          <a:xfrm>
            <a:off x="457200" y="1417639"/>
            <a:ext cx="8280000" cy="1676146"/>
          </a:xfrm>
          <a:prstGeom prst="rect">
            <a:avLst/>
          </a:prstGeom>
        </p:spPr>
      </p:pic>
    </p:spTree>
    <p:extLst>
      <p:ext uri="{BB962C8B-B14F-4D97-AF65-F5344CB8AC3E}">
        <p14:creationId xmlns:p14="http://schemas.microsoft.com/office/powerpoint/2010/main" val="16059403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Multi-class Logistic Regression</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17638"/>
            <a:ext cx="8280000" cy="1972119"/>
          </a:xfrm>
          <a:prstGeom prst="rect">
            <a:avLst/>
          </a:prstGeom>
        </p:spPr>
      </p:pic>
    </p:spTree>
    <p:extLst>
      <p:ext uri="{BB962C8B-B14F-4D97-AF65-F5344CB8AC3E}">
        <p14:creationId xmlns:p14="http://schemas.microsoft.com/office/powerpoint/2010/main" val="41049876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788"/>
            <a:ext cx="8229600" cy="1143000"/>
          </a:xfrm>
        </p:spPr>
        <p:txBody>
          <a:bodyPr>
            <a:normAutofit/>
          </a:bodyPr>
          <a:lstStyle/>
          <a:p>
            <a:r>
              <a:rPr lang="en-US" sz="3400" dirty="0"/>
              <a:t>Logistic Regression </a:t>
            </a:r>
            <a:r>
              <a:rPr lang="en-US" sz="3400" dirty="0" err="1"/>
              <a:t>vs</a:t>
            </a:r>
            <a:r>
              <a:rPr lang="en-US" sz="3400" dirty="0"/>
              <a:t> LDA</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65405"/>
          <a:stretch/>
        </p:blipFill>
        <p:spPr>
          <a:xfrm>
            <a:off x="285195" y="1053739"/>
            <a:ext cx="8280000" cy="702557"/>
          </a:xfrm>
          <a:prstGeom prst="rect">
            <a:avLst/>
          </a:prstGeom>
        </p:spPr>
      </p:pic>
    </p:spTree>
    <p:extLst>
      <p:ext uri="{BB962C8B-B14F-4D97-AF65-F5344CB8AC3E}">
        <p14:creationId xmlns:p14="http://schemas.microsoft.com/office/powerpoint/2010/main" val="13606272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11B4-268B-604F-8AB2-E420F7901B5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CDB6999-B93F-124B-9F35-E9ACBB837EB1}"/>
              </a:ext>
            </a:extLst>
          </p:cNvPr>
          <p:cNvSpPr>
            <a:spLocks noGrp="1"/>
          </p:cNvSpPr>
          <p:nvPr>
            <p:ph idx="1"/>
          </p:nvPr>
        </p:nvSpPr>
        <p:spPr>
          <a:xfrm>
            <a:off x="457200" y="1417638"/>
            <a:ext cx="8229600" cy="4525963"/>
          </a:xfrm>
        </p:spPr>
        <p:txBody>
          <a:bodyPr>
            <a:normAutofit/>
          </a:bodyPr>
          <a:lstStyle/>
          <a:p>
            <a:r>
              <a:rPr lang="en-US" sz="2600" dirty="0"/>
              <a:t>Discriminative Classifier p(y | x, w): Logistic Regression</a:t>
            </a:r>
          </a:p>
          <a:p>
            <a:pPr lvl="1"/>
            <a:endParaRPr lang="en-US" sz="2600" dirty="0"/>
          </a:p>
          <a:p>
            <a:pPr lvl="1"/>
            <a:endParaRPr lang="en-US" sz="2600" dirty="0"/>
          </a:p>
          <a:p>
            <a:pPr lvl="1"/>
            <a:endParaRPr lang="en-US" sz="2600" dirty="0"/>
          </a:p>
          <a:p>
            <a:endParaRPr lang="en-US" sz="2600" dirty="0"/>
          </a:p>
        </p:txBody>
      </p:sp>
    </p:spTree>
    <p:extLst>
      <p:ext uri="{BB962C8B-B14F-4D97-AF65-F5344CB8AC3E}">
        <p14:creationId xmlns:p14="http://schemas.microsoft.com/office/powerpoint/2010/main" val="4411557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11B4-268B-604F-8AB2-E420F7901B5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CDB6999-B93F-124B-9F35-E9ACBB837EB1}"/>
              </a:ext>
            </a:extLst>
          </p:cNvPr>
          <p:cNvSpPr>
            <a:spLocks noGrp="1"/>
          </p:cNvSpPr>
          <p:nvPr>
            <p:ph idx="1"/>
          </p:nvPr>
        </p:nvSpPr>
        <p:spPr>
          <a:xfrm>
            <a:off x="457200" y="1417638"/>
            <a:ext cx="8229600" cy="4525963"/>
          </a:xfrm>
        </p:spPr>
        <p:txBody>
          <a:bodyPr>
            <a:normAutofit/>
          </a:bodyPr>
          <a:lstStyle/>
          <a:p>
            <a:r>
              <a:rPr lang="en-US" sz="2600" dirty="0"/>
              <a:t>Discriminative Classifier p(y | x, w): Logistic Regression</a:t>
            </a:r>
          </a:p>
          <a:p>
            <a:r>
              <a:rPr lang="en-US" sz="2600" dirty="0"/>
              <a:t>Numerical optimization</a:t>
            </a:r>
          </a:p>
          <a:p>
            <a:pPr lvl="1"/>
            <a:r>
              <a:rPr lang="en-US" sz="2600" dirty="0"/>
              <a:t>Gradient descent</a:t>
            </a:r>
          </a:p>
          <a:p>
            <a:pPr lvl="1"/>
            <a:endParaRPr lang="en-US" sz="2600" dirty="0"/>
          </a:p>
          <a:p>
            <a:pPr lvl="1"/>
            <a:endParaRPr lang="en-US" sz="2600" dirty="0"/>
          </a:p>
          <a:p>
            <a:pPr lvl="1"/>
            <a:endParaRPr lang="en-US" sz="2600" dirty="0"/>
          </a:p>
          <a:p>
            <a:endParaRPr lang="en-US" sz="2600" dirty="0"/>
          </a:p>
        </p:txBody>
      </p:sp>
    </p:spTree>
    <p:extLst>
      <p:ext uri="{BB962C8B-B14F-4D97-AF65-F5344CB8AC3E}">
        <p14:creationId xmlns:p14="http://schemas.microsoft.com/office/powerpoint/2010/main" val="33208136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11B4-268B-604F-8AB2-E420F7901B5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CDB6999-B93F-124B-9F35-E9ACBB837EB1}"/>
              </a:ext>
            </a:extLst>
          </p:cNvPr>
          <p:cNvSpPr>
            <a:spLocks noGrp="1"/>
          </p:cNvSpPr>
          <p:nvPr>
            <p:ph idx="1"/>
          </p:nvPr>
        </p:nvSpPr>
        <p:spPr>
          <a:xfrm>
            <a:off x="457200" y="1417638"/>
            <a:ext cx="8229600" cy="4525963"/>
          </a:xfrm>
        </p:spPr>
        <p:txBody>
          <a:bodyPr>
            <a:normAutofit/>
          </a:bodyPr>
          <a:lstStyle/>
          <a:p>
            <a:r>
              <a:rPr lang="en-US" sz="2600" dirty="0"/>
              <a:t>Discriminative Classifier p(y | x, w): Logistic Regression</a:t>
            </a:r>
          </a:p>
          <a:p>
            <a:r>
              <a:rPr lang="en-US" sz="2600" dirty="0"/>
              <a:t>Numerical optimization</a:t>
            </a:r>
          </a:p>
          <a:p>
            <a:pPr lvl="1"/>
            <a:r>
              <a:rPr lang="en-US" sz="2600" dirty="0"/>
              <a:t>Gradient descent</a:t>
            </a:r>
          </a:p>
          <a:p>
            <a:pPr lvl="1"/>
            <a:r>
              <a:rPr lang="en-US" sz="2600" dirty="0"/>
              <a:t>Newton’s method</a:t>
            </a:r>
          </a:p>
          <a:p>
            <a:pPr lvl="1"/>
            <a:endParaRPr lang="en-US" sz="2600" dirty="0"/>
          </a:p>
          <a:p>
            <a:pPr lvl="1"/>
            <a:endParaRPr lang="en-US" sz="2600" dirty="0"/>
          </a:p>
          <a:p>
            <a:pPr lvl="1"/>
            <a:endParaRPr lang="en-US" sz="2600" dirty="0"/>
          </a:p>
          <a:p>
            <a:endParaRPr lang="en-US" sz="2600" dirty="0"/>
          </a:p>
        </p:txBody>
      </p:sp>
    </p:spTree>
    <p:extLst>
      <p:ext uri="{BB962C8B-B14F-4D97-AF65-F5344CB8AC3E}">
        <p14:creationId xmlns:p14="http://schemas.microsoft.com/office/powerpoint/2010/main" val="1934574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11B4-268B-604F-8AB2-E420F7901B5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CDB6999-B93F-124B-9F35-E9ACBB837EB1}"/>
              </a:ext>
            </a:extLst>
          </p:cNvPr>
          <p:cNvSpPr>
            <a:spLocks noGrp="1"/>
          </p:cNvSpPr>
          <p:nvPr>
            <p:ph idx="1"/>
          </p:nvPr>
        </p:nvSpPr>
        <p:spPr>
          <a:xfrm>
            <a:off x="457200" y="1417638"/>
            <a:ext cx="8229600" cy="4525963"/>
          </a:xfrm>
        </p:spPr>
        <p:txBody>
          <a:bodyPr>
            <a:normAutofit/>
          </a:bodyPr>
          <a:lstStyle/>
          <a:p>
            <a:r>
              <a:rPr lang="en-US" sz="2600" dirty="0"/>
              <a:t>Discriminative Classifier p(y | x, w): Logistic Regression</a:t>
            </a:r>
          </a:p>
          <a:p>
            <a:r>
              <a:rPr lang="en-US" sz="2600" dirty="0"/>
              <a:t>Numerical optimization</a:t>
            </a:r>
          </a:p>
          <a:p>
            <a:pPr lvl="1"/>
            <a:r>
              <a:rPr lang="en-US" sz="2600" dirty="0"/>
              <a:t>Gradient descent</a:t>
            </a:r>
          </a:p>
          <a:p>
            <a:pPr lvl="1"/>
            <a:r>
              <a:rPr lang="en-US" sz="2600" dirty="0"/>
              <a:t>Newton’s method</a:t>
            </a:r>
          </a:p>
          <a:p>
            <a:pPr lvl="1"/>
            <a:r>
              <a:rPr lang="en-US" sz="2600" dirty="0"/>
              <a:t>Hessian positive definite everywhere =&gt; cost function convex =&gt; unique global minimum and every local minimum is global minimum</a:t>
            </a:r>
          </a:p>
          <a:p>
            <a:pPr lvl="1"/>
            <a:endParaRPr lang="en-US" sz="2600" dirty="0"/>
          </a:p>
          <a:p>
            <a:pPr lvl="1"/>
            <a:endParaRPr lang="en-US" sz="2600" dirty="0"/>
          </a:p>
          <a:p>
            <a:pPr lvl="1"/>
            <a:endParaRPr lang="en-US" sz="2600" dirty="0"/>
          </a:p>
          <a:p>
            <a:endParaRPr lang="en-US" sz="2600" dirty="0"/>
          </a:p>
        </p:txBody>
      </p:sp>
    </p:spTree>
    <p:extLst>
      <p:ext uri="{BB962C8B-B14F-4D97-AF65-F5344CB8AC3E}">
        <p14:creationId xmlns:p14="http://schemas.microsoft.com/office/powerpoint/2010/main" val="17570138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11B4-268B-604F-8AB2-E420F7901B5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CDB6999-B93F-124B-9F35-E9ACBB837EB1}"/>
              </a:ext>
            </a:extLst>
          </p:cNvPr>
          <p:cNvSpPr>
            <a:spLocks noGrp="1"/>
          </p:cNvSpPr>
          <p:nvPr>
            <p:ph idx="1"/>
          </p:nvPr>
        </p:nvSpPr>
        <p:spPr>
          <a:xfrm>
            <a:off x="457200" y="1417638"/>
            <a:ext cx="8229600" cy="4525963"/>
          </a:xfrm>
        </p:spPr>
        <p:txBody>
          <a:bodyPr>
            <a:noAutofit/>
          </a:bodyPr>
          <a:lstStyle/>
          <a:p>
            <a:r>
              <a:rPr lang="en-US" sz="2600" dirty="0"/>
              <a:t>Discriminative Classifier p(y | x, w): Logistic Regression</a:t>
            </a:r>
          </a:p>
          <a:p>
            <a:r>
              <a:rPr lang="en-US" sz="2600" dirty="0"/>
              <a:t>Numerical optimization</a:t>
            </a:r>
          </a:p>
          <a:p>
            <a:pPr lvl="1"/>
            <a:r>
              <a:rPr lang="en-US" sz="2600" dirty="0"/>
              <a:t>Gradient descent</a:t>
            </a:r>
          </a:p>
          <a:p>
            <a:pPr lvl="1"/>
            <a:r>
              <a:rPr lang="en-US" sz="2600" dirty="0"/>
              <a:t>Newton’s method</a:t>
            </a:r>
          </a:p>
          <a:p>
            <a:pPr lvl="1"/>
            <a:r>
              <a:rPr lang="en-US" sz="2600" dirty="0"/>
              <a:t>Hessian positive definite everywhere =&gt; cost function convex =&gt; unique global minimum and every local minimum is global minimum</a:t>
            </a:r>
          </a:p>
          <a:p>
            <a:r>
              <a:rPr lang="en-US" sz="2600" dirty="0"/>
              <a:t>Logistic regression</a:t>
            </a:r>
          </a:p>
          <a:p>
            <a:pPr lvl="1"/>
            <a:r>
              <a:rPr lang="en-US" sz="2600" dirty="0"/>
              <a:t>NLL is convex – optimize with Newton’s method</a:t>
            </a:r>
          </a:p>
          <a:p>
            <a:pPr lvl="1"/>
            <a:endParaRPr lang="en-US" sz="2600" dirty="0"/>
          </a:p>
          <a:p>
            <a:pPr lvl="1"/>
            <a:endParaRPr lang="en-US" sz="2600" dirty="0"/>
          </a:p>
          <a:p>
            <a:pPr lvl="1"/>
            <a:endParaRPr lang="en-US" sz="2600" dirty="0"/>
          </a:p>
          <a:p>
            <a:endParaRPr lang="en-US" sz="2600" dirty="0"/>
          </a:p>
        </p:txBody>
      </p:sp>
    </p:spTree>
    <p:extLst>
      <p:ext uri="{BB962C8B-B14F-4D97-AF65-F5344CB8AC3E}">
        <p14:creationId xmlns:p14="http://schemas.microsoft.com/office/powerpoint/2010/main" val="2724816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11B4-268B-604F-8AB2-E420F7901B5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CDB6999-B93F-124B-9F35-E9ACBB837EB1}"/>
              </a:ext>
            </a:extLst>
          </p:cNvPr>
          <p:cNvSpPr>
            <a:spLocks noGrp="1"/>
          </p:cNvSpPr>
          <p:nvPr>
            <p:ph idx="1"/>
          </p:nvPr>
        </p:nvSpPr>
        <p:spPr>
          <a:xfrm>
            <a:off x="457200" y="1417638"/>
            <a:ext cx="8229600" cy="4525963"/>
          </a:xfrm>
        </p:spPr>
        <p:txBody>
          <a:bodyPr>
            <a:normAutofit/>
          </a:bodyPr>
          <a:lstStyle/>
          <a:p>
            <a:r>
              <a:rPr lang="en-US" sz="2600" dirty="0"/>
              <a:t>Discriminative Classifier p(y | x, w): Logistic Regression</a:t>
            </a:r>
          </a:p>
          <a:p>
            <a:r>
              <a:rPr lang="en-US" sz="2600" dirty="0"/>
              <a:t>Numerical optimization</a:t>
            </a:r>
          </a:p>
          <a:p>
            <a:pPr lvl="1"/>
            <a:r>
              <a:rPr lang="en-US" sz="2600" dirty="0"/>
              <a:t>Gradient descent</a:t>
            </a:r>
          </a:p>
          <a:p>
            <a:pPr lvl="1"/>
            <a:r>
              <a:rPr lang="en-US" sz="2600" dirty="0"/>
              <a:t>Newton’s method</a:t>
            </a:r>
          </a:p>
          <a:p>
            <a:pPr lvl="1"/>
            <a:r>
              <a:rPr lang="en-US" sz="2600" dirty="0"/>
              <a:t>Hessian positive definite everywhere =&gt; cost function convex =&gt; unique global minimum and every local minimum is global minimum</a:t>
            </a:r>
          </a:p>
          <a:p>
            <a:r>
              <a:rPr lang="en-US" sz="2600" dirty="0"/>
              <a:t>Logistic regression</a:t>
            </a:r>
          </a:p>
          <a:p>
            <a:pPr lvl="1"/>
            <a:r>
              <a:rPr lang="en-US" sz="2600" dirty="0"/>
              <a:t>NLL is convex – optimize with Newton’s method</a:t>
            </a:r>
          </a:p>
          <a:p>
            <a:pPr lvl="1"/>
            <a:r>
              <a:rPr lang="en-US" sz="2600" dirty="0"/>
              <a:t>Bias term</a:t>
            </a:r>
          </a:p>
          <a:p>
            <a:pPr lvl="1"/>
            <a:r>
              <a:rPr lang="en-US" sz="2600" dirty="0"/>
              <a:t>Regularization</a:t>
            </a:r>
          </a:p>
          <a:p>
            <a:pPr lvl="1"/>
            <a:endParaRPr lang="en-US" sz="2600" dirty="0"/>
          </a:p>
          <a:p>
            <a:pPr lvl="1"/>
            <a:endParaRPr lang="en-US" sz="2600" dirty="0"/>
          </a:p>
          <a:p>
            <a:pPr lvl="1"/>
            <a:endParaRPr lang="en-US" sz="2600" dirty="0"/>
          </a:p>
          <a:p>
            <a:endParaRPr lang="en-US" sz="2600" dirty="0"/>
          </a:p>
        </p:txBody>
      </p:sp>
    </p:spTree>
    <p:extLst>
      <p:ext uri="{BB962C8B-B14F-4D97-AF65-F5344CB8AC3E}">
        <p14:creationId xmlns:p14="http://schemas.microsoft.com/office/powerpoint/2010/main" val="107655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1" b="90777"/>
          <a:stretch/>
        </p:blipFill>
        <p:spPr>
          <a:xfrm>
            <a:off x="443688" y="1220790"/>
            <a:ext cx="8280000" cy="440937"/>
          </a:xfrm>
          <a:prstGeom prst="rect">
            <a:avLst/>
          </a:prstGeom>
        </p:spPr>
      </p:pic>
    </p:spTree>
    <p:extLst>
      <p:ext uri="{BB962C8B-B14F-4D97-AF65-F5344CB8AC3E}">
        <p14:creationId xmlns:p14="http://schemas.microsoft.com/office/powerpoint/2010/main" val="32511450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FF0000"/>
                </a:solidFill>
              </a:rPr>
              <a:t>Optional Reading</a:t>
            </a:r>
          </a:p>
        </p:txBody>
      </p:sp>
      <p:sp>
        <p:nvSpPr>
          <p:cNvPr id="3" name="Content Placeholder 2"/>
          <p:cNvSpPr>
            <a:spLocks noGrp="1"/>
          </p:cNvSpPr>
          <p:nvPr>
            <p:ph idx="1"/>
          </p:nvPr>
        </p:nvSpPr>
        <p:spPr>
          <a:xfrm>
            <a:off x="457200" y="1330427"/>
            <a:ext cx="8229600" cy="4525963"/>
          </a:xfrm>
        </p:spPr>
        <p:txBody>
          <a:bodyPr/>
          <a:lstStyle/>
          <a:p>
            <a:r>
              <a:rPr lang="en-US" sz="2800" dirty="0"/>
              <a:t>Notes based on </a:t>
            </a:r>
          </a:p>
          <a:p>
            <a:pPr lvl="1"/>
            <a:r>
              <a:rPr lang="en-US" sz="2400" dirty="0"/>
              <a:t>KM Chapter 8.1, 8.3, 8.3 (beware of typos)</a:t>
            </a:r>
          </a:p>
          <a:p>
            <a:pPr lvl="1"/>
            <a:endParaRPr lang="en-US" sz="2400"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0180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67606"/>
          <a:stretch/>
        </p:blipFill>
        <p:spPr>
          <a:xfrm>
            <a:off x="443688" y="1220789"/>
            <a:ext cx="8280000" cy="1548755"/>
          </a:xfrm>
          <a:prstGeom prst="rect">
            <a:avLst/>
          </a:prstGeom>
        </p:spPr>
      </p:pic>
    </p:spTree>
    <p:extLst>
      <p:ext uri="{BB962C8B-B14F-4D97-AF65-F5344CB8AC3E}">
        <p14:creationId xmlns:p14="http://schemas.microsoft.com/office/powerpoint/2010/main" val="2931224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50652"/>
          <a:stretch/>
        </p:blipFill>
        <p:spPr>
          <a:xfrm>
            <a:off x="443688" y="1220789"/>
            <a:ext cx="8280000" cy="2359355"/>
          </a:xfrm>
          <a:prstGeom prst="rect">
            <a:avLst/>
          </a:prstGeom>
        </p:spPr>
      </p:pic>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sp>
        <p:nvSpPr>
          <p:cNvPr id="5" name="Rectangle 4"/>
          <p:cNvSpPr/>
          <p:nvPr/>
        </p:nvSpPr>
        <p:spPr>
          <a:xfrm>
            <a:off x="4850674" y="2823585"/>
            <a:ext cx="2702327" cy="7565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69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48675"/>
          <a:stretch/>
        </p:blipFill>
        <p:spPr>
          <a:xfrm>
            <a:off x="443688" y="1220789"/>
            <a:ext cx="8280000" cy="2453924"/>
          </a:xfrm>
          <a:prstGeom prst="rect">
            <a:avLst/>
          </a:prstGeom>
        </p:spPr>
      </p:pic>
    </p:spTree>
    <p:extLst>
      <p:ext uri="{BB962C8B-B14F-4D97-AF65-F5344CB8AC3E}">
        <p14:creationId xmlns:p14="http://schemas.microsoft.com/office/powerpoint/2010/main" val="2152523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38502"/>
          <a:stretch/>
        </p:blipFill>
        <p:spPr>
          <a:xfrm>
            <a:off x="443688" y="1220789"/>
            <a:ext cx="8280000" cy="2940284"/>
          </a:xfrm>
          <a:prstGeom prst="rect">
            <a:avLst/>
          </a:prstGeom>
        </p:spPr>
      </p:pic>
      <p:sp>
        <p:nvSpPr>
          <p:cNvPr id="3" name="Oval 2">
            <a:extLst>
              <a:ext uri="{FF2B5EF4-FFF2-40B4-BE49-F238E27FC236}">
                <a16:creationId xmlns:a16="http://schemas.microsoft.com/office/drawing/2014/main" id="{71F8F0B6-8773-4446-AA63-A0E9AEC768E2}"/>
              </a:ext>
            </a:extLst>
          </p:cNvPr>
          <p:cNvSpPr/>
          <p:nvPr/>
        </p:nvSpPr>
        <p:spPr>
          <a:xfrm>
            <a:off x="2934769" y="2023672"/>
            <a:ext cx="1648919" cy="914400"/>
          </a:xfrm>
          <a:prstGeom prst="ellipse">
            <a:avLst/>
          </a:prstGeom>
          <a:noFill/>
          <a:ln w="127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F0684B7-3768-E54F-9009-4F3E85EE2FD5}"/>
              </a:ext>
            </a:extLst>
          </p:cNvPr>
          <p:cNvSpPr/>
          <p:nvPr/>
        </p:nvSpPr>
        <p:spPr>
          <a:xfrm>
            <a:off x="4856009" y="2695329"/>
            <a:ext cx="1648919" cy="914400"/>
          </a:xfrm>
          <a:prstGeom prst="ellipse">
            <a:avLst/>
          </a:prstGeom>
          <a:noFill/>
          <a:ln w="127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55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tex-image-1.pdf"/>
          <p:cNvPicPr>
            <a:picLocks noChangeAspect="1"/>
          </p:cNvPicPr>
          <p:nvPr/>
        </p:nvPicPr>
        <p:blipFill rotWithShape="1">
          <a:blip r:embed="rId3">
            <a:extLst>
              <a:ext uri="{28A0092B-C50C-407E-A947-70E740481C1C}">
                <a14:useLocalDpi xmlns:a14="http://schemas.microsoft.com/office/drawing/2010/main" val="0"/>
              </a:ext>
            </a:extLst>
          </a:blip>
          <a:srcRect b="38220"/>
          <a:stretch/>
        </p:blipFill>
        <p:spPr>
          <a:xfrm>
            <a:off x="443688" y="1220789"/>
            <a:ext cx="8280000" cy="2953794"/>
          </a:xfrm>
          <a:prstGeom prst="rect">
            <a:avLst/>
          </a:prstGeom>
        </p:spPr>
      </p:pic>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154" y="3742522"/>
            <a:ext cx="1094783" cy="288548"/>
          </a:xfrm>
          <a:prstGeom prst="rect">
            <a:avLst/>
          </a:prstGeom>
        </p:spPr>
      </p:pic>
      <p:cxnSp>
        <p:nvCxnSpPr>
          <p:cNvPr id="6" name="Straight Arrow Connector 5"/>
          <p:cNvCxnSpPr/>
          <p:nvPr/>
        </p:nvCxnSpPr>
        <p:spPr>
          <a:xfrm flipH="1">
            <a:off x="3553562" y="3863852"/>
            <a:ext cx="445544"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361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b="26069"/>
          <a:stretch/>
        </p:blipFill>
        <p:spPr>
          <a:xfrm>
            <a:off x="443688" y="1220788"/>
            <a:ext cx="8280000" cy="3534723"/>
          </a:xfrm>
          <a:prstGeom prst="rect">
            <a:avLst/>
          </a:prstGeom>
        </p:spPr>
      </p:pic>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sp>
        <p:nvSpPr>
          <p:cNvPr id="7" name="Rectangle 6"/>
          <p:cNvSpPr/>
          <p:nvPr/>
        </p:nvSpPr>
        <p:spPr>
          <a:xfrm>
            <a:off x="3837309" y="4485312"/>
            <a:ext cx="4863003" cy="7565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11800" y="4755511"/>
            <a:ext cx="4863003" cy="7565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154" y="3742522"/>
            <a:ext cx="1094783" cy="288548"/>
          </a:xfrm>
          <a:prstGeom prst="rect">
            <a:avLst/>
          </a:prstGeom>
        </p:spPr>
      </p:pic>
      <p:cxnSp>
        <p:nvCxnSpPr>
          <p:cNvPr id="11" name="Straight Arrow Connector 10"/>
          <p:cNvCxnSpPr/>
          <p:nvPr/>
        </p:nvCxnSpPr>
        <p:spPr>
          <a:xfrm flipH="1">
            <a:off x="3553562" y="3863852"/>
            <a:ext cx="445544"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4246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Last Week Recap</a:t>
            </a:r>
          </a:p>
        </p:txBody>
      </p:sp>
      <p:sp>
        <p:nvSpPr>
          <p:cNvPr id="4" name="Content Placeholder 2">
            <a:extLst>
              <a:ext uri="{FF2B5EF4-FFF2-40B4-BE49-F238E27FC236}">
                <a16:creationId xmlns:a16="http://schemas.microsoft.com/office/drawing/2014/main" id="{FFF0A4CC-983E-2C40-82FF-789A772A354F}"/>
              </a:ext>
            </a:extLst>
          </p:cNvPr>
          <p:cNvSpPr>
            <a:spLocks noGrp="1"/>
          </p:cNvSpPr>
          <p:nvPr>
            <p:ph idx="1"/>
          </p:nvPr>
        </p:nvSpPr>
        <p:spPr>
          <a:xfrm>
            <a:off x="457200" y="1417638"/>
            <a:ext cx="8229600" cy="4525963"/>
          </a:xfrm>
        </p:spPr>
        <p:txBody>
          <a:bodyPr/>
          <a:lstStyle/>
          <a:p>
            <a:r>
              <a:rPr lang="en-US" sz="2600" dirty="0"/>
              <a:t>Univariate Gaussian</a:t>
            </a:r>
          </a:p>
          <a:p>
            <a:pPr lvl="1"/>
            <a:r>
              <a:rPr lang="en-US" sz="2600" dirty="0"/>
              <a:t>ML, MAP, posterior predictive</a:t>
            </a:r>
          </a:p>
        </p:txBody>
      </p:sp>
    </p:spTree>
    <p:extLst>
      <p:ext uri="{BB962C8B-B14F-4D97-AF65-F5344CB8AC3E}">
        <p14:creationId xmlns:p14="http://schemas.microsoft.com/office/powerpoint/2010/main" val="742713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tex-image-1.pdf"/>
          <p:cNvPicPr>
            <a:picLocks noChangeAspect="1"/>
          </p:cNvPicPr>
          <p:nvPr/>
        </p:nvPicPr>
        <p:blipFill rotWithShape="1">
          <a:blip r:embed="rId3">
            <a:extLst>
              <a:ext uri="{28A0092B-C50C-407E-A947-70E740481C1C}">
                <a14:useLocalDpi xmlns:a14="http://schemas.microsoft.com/office/drawing/2010/main" val="0"/>
              </a:ext>
            </a:extLst>
          </a:blip>
          <a:srcRect b="17028"/>
          <a:stretch/>
        </p:blipFill>
        <p:spPr>
          <a:xfrm>
            <a:off x="443688" y="1220789"/>
            <a:ext cx="8280000" cy="3967042"/>
          </a:xfrm>
          <a:prstGeom prst="rect">
            <a:avLst/>
          </a:prstGeom>
        </p:spPr>
      </p:pic>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154" y="3742522"/>
            <a:ext cx="1094783" cy="288548"/>
          </a:xfrm>
          <a:prstGeom prst="rect">
            <a:avLst/>
          </a:prstGeom>
        </p:spPr>
      </p:pic>
      <p:cxnSp>
        <p:nvCxnSpPr>
          <p:cNvPr id="9" name="Straight Arrow Connector 8"/>
          <p:cNvCxnSpPr/>
          <p:nvPr/>
        </p:nvCxnSpPr>
        <p:spPr>
          <a:xfrm flipH="1">
            <a:off x="3553562" y="3863852"/>
            <a:ext cx="445544"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974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154" y="3742522"/>
            <a:ext cx="1094783" cy="288548"/>
          </a:xfrm>
          <a:prstGeom prst="rect">
            <a:avLst/>
          </a:prstGeom>
        </p:spPr>
      </p:pic>
      <p:cxnSp>
        <p:nvCxnSpPr>
          <p:cNvPr id="9" name="Straight Arrow Connector 8"/>
          <p:cNvCxnSpPr/>
          <p:nvPr/>
        </p:nvCxnSpPr>
        <p:spPr>
          <a:xfrm flipH="1">
            <a:off x="3553562" y="3863852"/>
            <a:ext cx="445544"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rotWithShape="1">
          <a:blip r:embed="rId4">
            <a:extLst>
              <a:ext uri="{28A0092B-C50C-407E-A947-70E740481C1C}">
                <a14:useLocalDpi xmlns:a14="http://schemas.microsoft.com/office/drawing/2010/main" val="0"/>
              </a:ext>
            </a:extLst>
          </a:blip>
          <a:srcRect b="8391"/>
          <a:stretch/>
        </p:blipFill>
        <p:spPr>
          <a:xfrm>
            <a:off x="443688" y="1220788"/>
            <a:ext cx="8280000" cy="4379912"/>
          </a:xfrm>
          <a:prstGeom prst="rect">
            <a:avLst/>
          </a:prstGeom>
        </p:spPr>
      </p:pic>
    </p:spTree>
    <p:extLst>
      <p:ext uri="{BB962C8B-B14F-4D97-AF65-F5344CB8AC3E}">
        <p14:creationId xmlns:p14="http://schemas.microsoft.com/office/powerpoint/2010/main" val="2436327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88" y="1220788"/>
            <a:ext cx="8280000" cy="4781120"/>
          </a:xfrm>
          <a:prstGeom prst="rect">
            <a:avLst/>
          </a:prstGeom>
        </p:spPr>
      </p:pic>
      <p:sp>
        <p:nvSpPr>
          <p:cNvPr id="2" name="Title 1"/>
          <p:cNvSpPr>
            <a:spLocks noGrp="1"/>
          </p:cNvSpPr>
          <p:nvPr>
            <p:ph type="title"/>
          </p:nvPr>
        </p:nvSpPr>
        <p:spPr>
          <a:xfrm>
            <a:off x="470712" y="77788"/>
            <a:ext cx="8229600" cy="1143000"/>
          </a:xfrm>
        </p:spPr>
        <p:txBody>
          <a:bodyPr>
            <a:normAutofit/>
          </a:bodyPr>
          <a:lstStyle/>
          <a:p>
            <a:r>
              <a:rPr lang="en-US" sz="3400" dirty="0"/>
              <a:t>Logistic Regression Advantages</a:t>
            </a:r>
          </a:p>
        </p:txBody>
      </p:sp>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154" y="3742522"/>
            <a:ext cx="1094783" cy="288548"/>
          </a:xfrm>
          <a:prstGeom prst="rect">
            <a:avLst/>
          </a:prstGeom>
        </p:spPr>
      </p:pic>
      <p:cxnSp>
        <p:nvCxnSpPr>
          <p:cNvPr id="8" name="Straight Arrow Connector 7"/>
          <p:cNvCxnSpPr/>
          <p:nvPr/>
        </p:nvCxnSpPr>
        <p:spPr>
          <a:xfrm flipH="1">
            <a:off x="3553562" y="3863852"/>
            <a:ext cx="445544"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6823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3894481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Training Logistic Regression Model</a:t>
            </a:r>
          </a:p>
        </p:txBody>
      </p:sp>
    </p:spTree>
    <p:extLst>
      <p:ext uri="{BB962C8B-B14F-4D97-AF65-F5344CB8AC3E}">
        <p14:creationId xmlns:p14="http://schemas.microsoft.com/office/powerpoint/2010/main" val="2058278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6305-C2F6-6A47-B065-6AF5335F6D6B}"/>
              </a:ext>
            </a:extLst>
          </p:cNvPr>
          <p:cNvSpPr>
            <a:spLocks noGrp="1"/>
          </p:cNvSpPr>
          <p:nvPr>
            <p:ph type="title"/>
          </p:nvPr>
        </p:nvSpPr>
        <p:spPr/>
        <p:txBody>
          <a:bodyPr>
            <a:normAutofit fontScale="90000"/>
          </a:bodyPr>
          <a:lstStyle/>
          <a:p>
            <a:r>
              <a:rPr lang="en-US" dirty="0"/>
              <a:t>Estimating Logistic Regression Parameters &amp; Classifying New Samples</a:t>
            </a:r>
          </a:p>
        </p:txBody>
      </p:sp>
      <p:sp>
        <p:nvSpPr>
          <p:cNvPr id="3" name="Content Placeholder 2">
            <a:extLst>
              <a:ext uri="{FF2B5EF4-FFF2-40B4-BE49-F238E27FC236}">
                <a16:creationId xmlns:a16="http://schemas.microsoft.com/office/drawing/2014/main" id="{6B8DF986-51A3-4247-8471-9457FB3957D5}"/>
              </a:ext>
            </a:extLst>
          </p:cNvPr>
          <p:cNvSpPr>
            <a:spLocks noGrp="1"/>
          </p:cNvSpPr>
          <p:nvPr>
            <p:ph idx="1"/>
          </p:nvPr>
        </p:nvSpPr>
        <p:spPr/>
        <p:txBody>
          <a:bodyPr>
            <a:noAutofit/>
          </a:bodyPr>
          <a:lstStyle/>
          <a:p>
            <a:r>
              <a:rPr lang="en-US" sz="2400" dirty="0"/>
              <a:t>Given training </a:t>
            </a:r>
            <a:r>
              <a:rPr lang="en-US" sz="2400"/>
              <a:t>set {</a:t>
            </a:r>
            <a:r>
              <a:rPr lang="en-US" sz="2400" dirty="0"/>
              <a:t>x</a:t>
            </a:r>
            <a:r>
              <a:rPr lang="en-US" sz="2400" baseline="-25000" dirty="0"/>
              <a:t>1:N</a:t>
            </a:r>
            <a:r>
              <a:rPr lang="en-US" sz="2400" dirty="0"/>
              <a:t>, y</a:t>
            </a:r>
            <a:r>
              <a:rPr lang="en-US" sz="2400" baseline="-25000" dirty="0"/>
              <a:t>1:N</a:t>
            </a:r>
            <a:r>
              <a:rPr lang="en-US" sz="2400" dirty="0"/>
              <a:t>}, where x</a:t>
            </a:r>
            <a:r>
              <a:rPr lang="en-US" sz="2400" baseline="-25000" dirty="0"/>
              <a:t>1:N  </a:t>
            </a:r>
            <a:r>
              <a:rPr lang="en-US" sz="2400" dirty="0"/>
              <a:t>are feature vectors of N training samples and y</a:t>
            </a:r>
            <a:r>
              <a:rPr lang="en-US" sz="2400" baseline="-25000" dirty="0"/>
              <a:t>1:N</a:t>
            </a:r>
            <a:r>
              <a:rPr lang="en-US" sz="2400" dirty="0"/>
              <a:t> are corresponding class labels</a:t>
            </a:r>
          </a:p>
        </p:txBody>
      </p:sp>
    </p:spTree>
    <p:extLst>
      <p:ext uri="{BB962C8B-B14F-4D97-AF65-F5344CB8AC3E}">
        <p14:creationId xmlns:p14="http://schemas.microsoft.com/office/powerpoint/2010/main" val="2877211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6305-C2F6-6A47-B065-6AF5335F6D6B}"/>
              </a:ext>
            </a:extLst>
          </p:cNvPr>
          <p:cNvSpPr>
            <a:spLocks noGrp="1"/>
          </p:cNvSpPr>
          <p:nvPr>
            <p:ph type="title"/>
          </p:nvPr>
        </p:nvSpPr>
        <p:spPr/>
        <p:txBody>
          <a:bodyPr>
            <a:normAutofit fontScale="90000"/>
          </a:bodyPr>
          <a:lstStyle/>
          <a:p>
            <a:r>
              <a:rPr lang="en-US" dirty="0"/>
              <a:t>Estimating Logistic Regression Parameters &amp; Classifying New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8DF986-51A3-4247-8471-9457FB3957D5}"/>
                  </a:ext>
                </a:extLst>
              </p:cNvPr>
              <p:cNvSpPr>
                <a:spLocks noGrp="1"/>
              </p:cNvSpPr>
              <p:nvPr>
                <p:ph idx="1"/>
              </p:nvPr>
            </p:nvSpPr>
            <p:spPr/>
            <p:txBody>
              <a:bodyPr>
                <a:noAutofit/>
              </a:bodyPr>
              <a:lstStyle/>
              <a:p>
                <a:r>
                  <a:rPr lang="en-US" sz="2400" dirty="0"/>
                  <a:t>Given training set {x</a:t>
                </a:r>
                <a:r>
                  <a:rPr lang="en-US" sz="2400" baseline="-25000" dirty="0"/>
                  <a:t>1:N</a:t>
                </a:r>
                <a:r>
                  <a:rPr lang="en-US" sz="2400" dirty="0"/>
                  <a:t>, y</a:t>
                </a:r>
                <a:r>
                  <a:rPr lang="en-US" sz="2400" baseline="-25000" dirty="0"/>
                  <a:t>1:N</a:t>
                </a:r>
                <a:r>
                  <a:rPr lang="en-US" sz="2400" dirty="0"/>
                  <a:t>}, where x</a:t>
                </a:r>
                <a:r>
                  <a:rPr lang="en-US" sz="2400" baseline="-25000" dirty="0"/>
                  <a:t>1:N  </a:t>
                </a:r>
                <a:r>
                  <a:rPr lang="en-US" sz="2400" dirty="0"/>
                  <a:t>are feature vectors of N training samples and y</a:t>
                </a:r>
                <a:r>
                  <a:rPr lang="en-US" sz="2400" baseline="-25000" dirty="0"/>
                  <a:t>1:N</a:t>
                </a:r>
                <a:r>
                  <a:rPr lang="en-US" sz="2400" dirty="0"/>
                  <a:t> are corresponding class labels</a:t>
                </a:r>
              </a:p>
              <a:p>
                <a:r>
                  <a:rPr lang="en-US" sz="2400" dirty="0"/>
                  <a:t>Already specify discriminative model </a:t>
                </a:r>
                <a14:m>
                  <m:oMath xmlns:m="http://schemas.openxmlformats.org/officeDocument/2006/math">
                    <m:r>
                      <a:rPr lang="en-US" sz="2400" i="1">
                        <a:latin typeface="Cambria Math" panose="02040503050406030204" pitchFamily="18" charset="0"/>
                      </a:rPr>
                      <m:t>𝑝</m:t>
                    </m:r>
                    <m:d>
                      <m:dPr>
                        <m:endChr m:val="|"/>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 </m:t>
                    </m:r>
                    <m:r>
                      <m:rPr>
                        <m:nor/>
                      </m:rPr>
                      <a:rPr lang="en-US" sz="2400" b="0" i="0" dirty="0" smtClean="0"/>
                      <m:t>w</m:t>
                    </m:r>
                    <m:r>
                      <a:rPr lang="en-US" sz="2400" i="1">
                        <a:latin typeface="Cambria Math" panose="02040503050406030204" pitchFamily="18" charset="0"/>
                      </a:rPr>
                      <m:t>)</m:t>
                    </m:r>
                  </m:oMath>
                </a14:m>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6B8DF986-51A3-4247-8471-9457FB3957D5}"/>
                  </a:ext>
                </a:extLst>
              </p:cNvPr>
              <p:cNvSpPr>
                <a:spLocks noGrp="1" noRot="1" noChangeAspect="1" noMove="1" noResize="1" noEditPoints="1" noAdjustHandles="1" noChangeArrowheads="1" noChangeShapeType="1" noTextEdit="1"/>
              </p:cNvSpPr>
              <p:nvPr>
                <p:ph idx="1"/>
              </p:nvPr>
            </p:nvSpPr>
            <p:spPr>
              <a:blipFill>
                <a:blip r:embed="rId3"/>
                <a:stretch>
                  <a:fillRect l="-1080" t="-1120" r="-463"/>
                </a:stretch>
              </a:blipFill>
            </p:spPr>
            <p:txBody>
              <a:bodyPr/>
              <a:lstStyle/>
              <a:p>
                <a:r>
                  <a:rPr lang="en-US">
                    <a:noFill/>
                  </a:rPr>
                  <a:t> </a:t>
                </a:r>
              </a:p>
            </p:txBody>
          </p:sp>
        </mc:Fallback>
      </mc:AlternateContent>
    </p:spTree>
    <p:extLst>
      <p:ext uri="{BB962C8B-B14F-4D97-AF65-F5344CB8AC3E}">
        <p14:creationId xmlns:p14="http://schemas.microsoft.com/office/powerpoint/2010/main" val="3887974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6305-C2F6-6A47-B065-6AF5335F6D6B}"/>
              </a:ext>
            </a:extLst>
          </p:cNvPr>
          <p:cNvSpPr>
            <a:spLocks noGrp="1"/>
          </p:cNvSpPr>
          <p:nvPr>
            <p:ph type="title"/>
          </p:nvPr>
        </p:nvSpPr>
        <p:spPr/>
        <p:txBody>
          <a:bodyPr>
            <a:normAutofit fontScale="90000"/>
          </a:bodyPr>
          <a:lstStyle/>
          <a:p>
            <a:r>
              <a:rPr lang="en-US" dirty="0"/>
              <a:t>Estimating Logistic Regression Parameters &amp; Classifying New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8DF986-51A3-4247-8471-9457FB3957D5}"/>
                  </a:ext>
                </a:extLst>
              </p:cNvPr>
              <p:cNvSpPr>
                <a:spLocks noGrp="1"/>
              </p:cNvSpPr>
              <p:nvPr>
                <p:ph idx="1"/>
              </p:nvPr>
            </p:nvSpPr>
            <p:spPr/>
            <p:txBody>
              <a:bodyPr>
                <a:noAutofit/>
              </a:bodyPr>
              <a:lstStyle/>
              <a:p>
                <a:r>
                  <a:rPr lang="en-US" sz="2400" dirty="0"/>
                  <a:t>Given training set {x</a:t>
                </a:r>
                <a:r>
                  <a:rPr lang="en-US" sz="2400" baseline="-25000" dirty="0"/>
                  <a:t>1:N</a:t>
                </a:r>
                <a:r>
                  <a:rPr lang="en-US" sz="2400" dirty="0"/>
                  <a:t>, y</a:t>
                </a:r>
                <a:r>
                  <a:rPr lang="en-US" sz="2400" baseline="-25000" dirty="0"/>
                  <a:t>1:N</a:t>
                </a:r>
                <a:r>
                  <a:rPr lang="en-US" sz="2400" dirty="0"/>
                  <a:t>}, where x</a:t>
                </a:r>
                <a:r>
                  <a:rPr lang="en-US" sz="2400" baseline="-25000" dirty="0"/>
                  <a:t>1:N  </a:t>
                </a:r>
                <a:r>
                  <a:rPr lang="en-US" sz="2400" dirty="0"/>
                  <a:t>are feature vectors of N training samples and y</a:t>
                </a:r>
                <a:r>
                  <a:rPr lang="en-US" sz="2400" baseline="-25000" dirty="0"/>
                  <a:t>1:N</a:t>
                </a:r>
                <a:r>
                  <a:rPr lang="en-US" sz="2400" dirty="0"/>
                  <a:t> are corresponding class labels</a:t>
                </a:r>
              </a:p>
              <a:p>
                <a:r>
                  <a:rPr lang="en-US" sz="2400" dirty="0"/>
                  <a:t>Already specify discriminative model </a:t>
                </a:r>
                <a14:m>
                  <m:oMath xmlns:m="http://schemas.openxmlformats.org/officeDocument/2006/math">
                    <m:r>
                      <a:rPr lang="en-US" sz="2400" i="1">
                        <a:latin typeface="Cambria Math" panose="02040503050406030204" pitchFamily="18" charset="0"/>
                      </a:rPr>
                      <m:t>𝑝</m:t>
                    </m:r>
                    <m:d>
                      <m:dPr>
                        <m:endChr m:val="|"/>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 </m:t>
                    </m:r>
                    <m:r>
                      <m:rPr>
                        <m:nor/>
                      </m:rPr>
                      <a:rPr lang="en-US" sz="2400" b="0" i="0" dirty="0" smtClean="0"/>
                      <m:t>w</m:t>
                    </m:r>
                    <m:r>
                      <a:rPr lang="en-US" sz="2400" i="1">
                        <a:latin typeface="Cambria Math" panose="02040503050406030204" pitchFamily="18" charset="0"/>
                      </a:rPr>
                      <m:t>)</m:t>
                    </m:r>
                  </m:oMath>
                </a14:m>
                <a:endParaRPr lang="en-US" sz="2400" dirty="0"/>
              </a:p>
              <a:p>
                <a:r>
                  <a:rPr lang="en-US" sz="2400" dirty="0"/>
                  <a:t>First estimate </a:t>
                </a:r>
                <a14:m>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𝑤</m:t>
                        </m:r>
                      </m:e>
                    </m:acc>
                  </m:oMath>
                </a14:m>
                <a:r>
                  <a:rPr lang="en-US" sz="2400" dirty="0"/>
                  <a:t> = </a:t>
                </a:r>
                <a:r>
                  <a:rPr lang="en-US" sz="2400" dirty="0" err="1"/>
                  <a:t>argmax</a:t>
                </a:r>
                <a:r>
                  <a:rPr lang="en-US" sz="2400" baseline="-25000" dirty="0" err="1"/>
                  <a:t>w</a:t>
                </a:r>
                <a:r>
                  <a:rPr lang="en-US" sz="2400" dirty="0"/>
                  <a:t> p( y</a:t>
                </a:r>
                <a:r>
                  <a:rPr lang="en-US" sz="2400" baseline="-25000" dirty="0"/>
                  <a:t>1:N</a:t>
                </a:r>
                <a:r>
                  <a:rPr lang="en-US" sz="2400" dirty="0"/>
                  <a:t> | x</a:t>
                </a:r>
                <a:r>
                  <a:rPr lang="en-US" sz="2400" baseline="-25000" dirty="0"/>
                  <a:t>1:N , </a:t>
                </a:r>
                <a:r>
                  <a:rPr lang="en-US" sz="2400" dirty="0"/>
                  <a:t>w)</a:t>
                </a:r>
              </a:p>
            </p:txBody>
          </p:sp>
        </mc:Choice>
        <mc:Fallback xmlns="">
          <p:sp>
            <p:nvSpPr>
              <p:cNvPr id="3" name="Content Placeholder 2">
                <a:extLst>
                  <a:ext uri="{FF2B5EF4-FFF2-40B4-BE49-F238E27FC236}">
                    <a16:creationId xmlns:a16="http://schemas.microsoft.com/office/drawing/2014/main" id="{6B8DF986-51A3-4247-8471-9457FB3957D5}"/>
                  </a:ext>
                </a:extLst>
              </p:cNvPr>
              <p:cNvSpPr>
                <a:spLocks noGrp="1" noRot="1" noChangeAspect="1" noMove="1" noResize="1" noEditPoints="1" noAdjustHandles="1" noChangeArrowheads="1" noChangeShapeType="1" noTextEdit="1"/>
              </p:cNvSpPr>
              <p:nvPr>
                <p:ph idx="1"/>
              </p:nvPr>
            </p:nvSpPr>
            <p:spPr>
              <a:blipFill>
                <a:blip r:embed="rId3"/>
                <a:stretch>
                  <a:fillRect l="-1080" t="-1120" r="-463"/>
                </a:stretch>
              </a:blipFill>
            </p:spPr>
            <p:txBody>
              <a:bodyPr/>
              <a:lstStyle/>
              <a:p>
                <a:r>
                  <a:rPr lang="en-US">
                    <a:noFill/>
                  </a:rPr>
                  <a:t> </a:t>
                </a:r>
              </a:p>
            </p:txBody>
          </p:sp>
        </mc:Fallback>
      </mc:AlternateContent>
    </p:spTree>
    <p:extLst>
      <p:ext uri="{BB962C8B-B14F-4D97-AF65-F5344CB8AC3E}">
        <p14:creationId xmlns:p14="http://schemas.microsoft.com/office/powerpoint/2010/main" val="1042167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6305-C2F6-6A47-B065-6AF5335F6D6B}"/>
              </a:ext>
            </a:extLst>
          </p:cNvPr>
          <p:cNvSpPr>
            <a:spLocks noGrp="1"/>
          </p:cNvSpPr>
          <p:nvPr>
            <p:ph type="title"/>
          </p:nvPr>
        </p:nvSpPr>
        <p:spPr/>
        <p:txBody>
          <a:bodyPr>
            <a:normAutofit fontScale="90000"/>
          </a:bodyPr>
          <a:lstStyle/>
          <a:p>
            <a:r>
              <a:rPr lang="en-US" dirty="0"/>
              <a:t>Estimating Logistic Regression Parameters &amp; Classifying New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8DF986-51A3-4247-8471-9457FB3957D5}"/>
                  </a:ext>
                </a:extLst>
              </p:cNvPr>
              <p:cNvSpPr>
                <a:spLocks noGrp="1"/>
              </p:cNvSpPr>
              <p:nvPr>
                <p:ph idx="1"/>
              </p:nvPr>
            </p:nvSpPr>
            <p:spPr/>
            <p:txBody>
              <a:bodyPr>
                <a:noAutofit/>
              </a:bodyPr>
              <a:lstStyle/>
              <a:p>
                <a:r>
                  <a:rPr lang="en-US" sz="2400" dirty="0"/>
                  <a:t>Given training set {x</a:t>
                </a:r>
                <a:r>
                  <a:rPr lang="en-US" sz="2400" baseline="-25000" dirty="0"/>
                  <a:t>1:N</a:t>
                </a:r>
                <a:r>
                  <a:rPr lang="en-US" sz="2400" dirty="0"/>
                  <a:t>, y</a:t>
                </a:r>
                <a:r>
                  <a:rPr lang="en-US" sz="2400" baseline="-25000" dirty="0"/>
                  <a:t>1:N</a:t>
                </a:r>
                <a:r>
                  <a:rPr lang="en-US" sz="2400" dirty="0"/>
                  <a:t>}, where x</a:t>
                </a:r>
                <a:r>
                  <a:rPr lang="en-US" sz="2400" baseline="-25000" dirty="0"/>
                  <a:t>1:N  </a:t>
                </a:r>
                <a:r>
                  <a:rPr lang="en-US" sz="2400" dirty="0"/>
                  <a:t>are feature vectors of N training samples and y</a:t>
                </a:r>
                <a:r>
                  <a:rPr lang="en-US" sz="2400" baseline="-25000" dirty="0"/>
                  <a:t>1:N</a:t>
                </a:r>
                <a:r>
                  <a:rPr lang="en-US" sz="2400" dirty="0"/>
                  <a:t> are corresponding class labels</a:t>
                </a:r>
              </a:p>
              <a:p>
                <a:r>
                  <a:rPr lang="en-US" sz="2400" dirty="0"/>
                  <a:t>Already specify discriminative model </a:t>
                </a:r>
                <a14:m>
                  <m:oMath xmlns:m="http://schemas.openxmlformats.org/officeDocument/2006/math">
                    <m:r>
                      <a:rPr lang="en-US" sz="2400" i="1">
                        <a:latin typeface="Cambria Math" panose="02040503050406030204" pitchFamily="18" charset="0"/>
                      </a:rPr>
                      <m:t>𝑝</m:t>
                    </m:r>
                    <m:d>
                      <m:dPr>
                        <m:endChr m:val="|"/>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 </m:t>
                    </m:r>
                    <m:r>
                      <m:rPr>
                        <m:nor/>
                      </m:rPr>
                      <a:rPr lang="en-US" sz="2400" b="0" i="0" dirty="0" smtClean="0"/>
                      <m:t>w</m:t>
                    </m:r>
                    <m:r>
                      <a:rPr lang="en-US" sz="2400" i="1">
                        <a:latin typeface="Cambria Math" panose="02040503050406030204" pitchFamily="18" charset="0"/>
                      </a:rPr>
                      <m:t>)</m:t>
                    </m:r>
                  </m:oMath>
                </a14:m>
                <a:endParaRPr lang="en-US" sz="2400" dirty="0"/>
              </a:p>
              <a:p>
                <a:r>
                  <a:rPr lang="en-US" sz="2400" dirty="0"/>
                  <a:t>First estimate </a:t>
                </a:r>
                <a14:m>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𝑤</m:t>
                        </m:r>
                      </m:e>
                    </m:acc>
                  </m:oMath>
                </a14:m>
                <a:r>
                  <a:rPr lang="en-US" sz="2400" dirty="0"/>
                  <a:t> = </a:t>
                </a:r>
                <a:r>
                  <a:rPr lang="en-US" sz="2400" dirty="0" err="1"/>
                  <a:t>argmax</a:t>
                </a:r>
                <a:r>
                  <a:rPr lang="en-US" sz="2400" baseline="-25000" dirty="0" err="1"/>
                  <a:t>w</a:t>
                </a:r>
                <a:r>
                  <a:rPr lang="en-US" sz="2400" dirty="0"/>
                  <a:t> p( y</a:t>
                </a:r>
                <a:r>
                  <a:rPr lang="en-US" sz="2400" baseline="-25000" dirty="0"/>
                  <a:t>1:N</a:t>
                </a:r>
                <a:r>
                  <a:rPr lang="en-US" sz="2400" dirty="0"/>
                  <a:t> | x</a:t>
                </a:r>
                <a:r>
                  <a:rPr lang="en-US" sz="2400" baseline="-25000" dirty="0"/>
                  <a:t>1:N , </a:t>
                </a:r>
                <a:r>
                  <a:rPr lang="en-US" sz="2400" dirty="0"/>
                  <a:t>w)</a:t>
                </a:r>
              </a:p>
              <a:p>
                <a:pPr lvl="1"/>
                <a:r>
                  <a:rPr lang="en-US" sz="2400" dirty="0"/>
                  <a:t>We did not specify joint distribution p(x, y) in our modeling, so we cannot do something like last week (naïve Bayes): 𝛉</a:t>
                </a:r>
                <a:r>
                  <a:rPr lang="en-US" sz="2400" baseline="-25000" dirty="0"/>
                  <a:t>ML</a:t>
                </a:r>
                <a:r>
                  <a:rPr lang="en-US" sz="2400" dirty="0"/>
                  <a:t> = argmax</a:t>
                </a:r>
                <a:r>
                  <a:rPr lang="en-US" sz="2400" baseline="-25000" dirty="0"/>
                  <a:t>𝛉</a:t>
                </a:r>
                <a:r>
                  <a:rPr lang="en-US" sz="2400" dirty="0"/>
                  <a:t> p(x</a:t>
                </a:r>
                <a:r>
                  <a:rPr lang="en-US" sz="2400" baseline="-25000" dirty="0"/>
                  <a:t>1:N</a:t>
                </a:r>
                <a:r>
                  <a:rPr lang="en-US" sz="2400" dirty="0"/>
                  <a:t>, y</a:t>
                </a:r>
                <a:r>
                  <a:rPr lang="en-US" sz="2400" baseline="-25000" dirty="0"/>
                  <a:t>1:N</a:t>
                </a:r>
                <a:r>
                  <a:rPr lang="en-US" sz="2400" dirty="0"/>
                  <a:t> | 𝛉) or 𝛉</a:t>
                </a:r>
                <a:r>
                  <a:rPr lang="en-US" sz="2400" baseline="-25000" dirty="0"/>
                  <a:t>MAP</a:t>
                </a:r>
                <a:r>
                  <a:rPr lang="en-US" sz="2400" dirty="0"/>
                  <a:t> = argmax</a:t>
                </a:r>
                <a:r>
                  <a:rPr lang="en-US" sz="2400" baseline="-25000" dirty="0"/>
                  <a:t>𝛉</a:t>
                </a:r>
                <a:r>
                  <a:rPr lang="en-US" sz="2400" dirty="0"/>
                  <a:t> p( 𝛉 | x</a:t>
                </a:r>
                <a:r>
                  <a:rPr lang="en-US" sz="2400" baseline="-25000" dirty="0"/>
                  <a:t>1:N</a:t>
                </a:r>
                <a:r>
                  <a:rPr lang="en-US" sz="2400" dirty="0"/>
                  <a:t>, y</a:t>
                </a:r>
                <a:r>
                  <a:rPr lang="en-US" sz="2400" baseline="-25000" dirty="0"/>
                  <a:t>1:N</a:t>
                </a:r>
                <a:r>
                  <a:rPr lang="en-US" sz="2400" dirty="0"/>
                  <a:t>)</a:t>
                </a:r>
              </a:p>
            </p:txBody>
          </p:sp>
        </mc:Choice>
        <mc:Fallback xmlns="">
          <p:sp>
            <p:nvSpPr>
              <p:cNvPr id="3" name="Content Placeholder 2">
                <a:extLst>
                  <a:ext uri="{FF2B5EF4-FFF2-40B4-BE49-F238E27FC236}">
                    <a16:creationId xmlns:a16="http://schemas.microsoft.com/office/drawing/2014/main" id="{6B8DF986-51A3-4247-8471-9457FB3957D5}"/>
                  </a:ext>
                </a:extLst>
              </p:cNvPr>
              <p:cNvSpPr>
                <a:spLocks noGrp="1" noRot="1" noChangeAspect="1" noMove="1" noResize="1" noEditPoints="1" noAdjustHandles="1" noChangeArrowheads="1" noChangeShapeType="1" noTextEdit="1"/>
              </p:cNvSpPr>
              <p:nvPr>
                <p:ph idx="1"/>
              </p:nvPr>
            </p:nvSpPr>
            <p:spPr>
              <a:blipFill>
                <a:blip r:embed="rId3"/>
                <a:stretch>
                  <a:fillRect l="-1080" t="-1120" r="-1235"/>
                </a:stretch>
              </a:blipFill>
            </p:spPr>
            <p:txBody>
              <a:bodyPr/>
              <a:lstStyle/>
              <a:p>
                <a:r>
                  <a:rPr lang="en-US">
                    <a:noFill/>
                  </a:rPr>
                  <a:t> </a:t>
                </a:r>
              </a:p>
            </p:txBody>
          </p:sp>
        </mc:Fallback>
      </mc:AlternateContent>
    </p:spTree>
    <p:extLst>
      <p:ext uri="{BB962C8B-B14F-4D97-AF65-F5344CB8AC3E}">
        <p14:creationId xmlns:p14="http://schemas.microsoft.com/office/powerpoint/2010/main" val="2919868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6305-C2F6-6A47-B065-6AF5335F6D6B}"/>
              </a:ext>
            </a:extLst>
          </p:cNvPr>
          <p:cNvSpPr>
            <a:spLocks noGrp="1"/>
          </p:cNvSpPr>
          <p:nvPr>
            <p:ph type="title"/>
          </p:nvPr>
        </p:nvSpPr>
        <p:spPr/>
        <p:txBody>
          <a:bodyPr>
            <a:normAutofit fontScale="90000"/>
          </a:bodyPr>
          <a:lstStyle/>
          <a:p>
            <a:r>
              <a:rPr lang="en-US" dirty="0"/>
              <a:t>Estimating Logistic Regression Parameters &amp; Classifying New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8DF986-51A3-4247-8471-9457FB3957D5}"/>
                  </a:ext>
                </a:extLst>
              </p:cNvPr>
              <p:cNvSpPr>
                <a:spLocks noGrp="1"/>
              </p:cNvSpPr>
              <p:nvPr>
                <p:ph idx="1"/>
              </p:nvPr>
            </p:nvSpPr>
            <p:spPr/>
            <p:txBody>
              <a:bodyPr>
                <a:noAutofit/>
              </a:bodyPr>
              <a:lstStyle/>
              <a:p>
                <a:r>
                  <a:rPr lang="en-US" sz="2400" dirty="0"/>
                  <a:t>Given training set {x</a:t>
                </a:r>
                <a:r>
                  <a:rPr lang="en-US" sz="2400" baseline="-25000" dirty="0"/>
                  <a:t>1:N</a:t>
                </a:r>
                <a:r>
                  <a:rPr lang="en-US" sz="2400" dirty="0"/>
                  <a:t>, y</a:t>
                </a:r>
                <a:r>
                  <a:rPr lang="en-US" sz="2400" baseline="-25000" dirty="0"/>
                  <a:t>1:N</a:t>
                </a:r>
                <a:r>
                  <a:rPr lang="en-US" sz="2400" dirty="0"/>
                  <a:t>}, where x</a:t>
                </a:r>
                <a:r>
                  <a:rPr lang="en-US" sz="2400" baseline="-25000" dirty="0"/>
                  <a:t>1:N  </a:t>
                </a:r>
                <a:r>
                  <a:rPr lang="en-US" sz="2400" dirty="0"/>
                  <a:t>are feature vectors of N training samples and y</a:t>
                </a:r>
                <a:r>
                  <a:rPr lang="en-US" sz="2400" baseline="-25000" dirty="0"/>
                  <a:t>1:N</a:t>
                </a:r>
                <a:r>
                  <a:rPr lang="en-US" sz="2400" dirty="0"/>
                  <a:t> are corresponding class labels</a:t>
                </a:r>
              </a:p>
              <a:p>
                <a:r>
                  <a:rPr lang="en-US" sz="2400" dirty="0"/>
                  <a:t>Already specify discriminative model </a:t>
                </a:r>
                <a14:m>
                  <m:oMath xmlns:m="http://schemas.openxmlformats.org/officeDocument/2006/math">
                    <m:r>
                      <a:rPr lang="en-US" sz="2400" i="1">
                        <a:latin typeface="Cambria Math" panose="02040503050406030204" pitchFamily="18" charset="0"/>
                      </a:rPr>
                      <m:t>𝑝</m:t>
                    </m:r>
                    <m:d>
                      <m:dPr>
                        <m:endChr m:val="|"/>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 </m:t>
                    </m:r>
                    <m:r>
                      <m:rPr>
                        <m:nor/>
                      </m:rPr>
                      <a:rPr lang="en-US" sz="2400" b="0" i="0" dirty="0" smtClean="0"/>
                      <m:t>w</m:t>
                    </m:r>
                    <m:r>
                      <a:rPr lang="en-US" sz="2400" i="1">
                        <a:latin typeface="Cambria Math" panose="02040503050406030204" pitchFamily="18" charset="0"/>
                      </a:rPr>
                      <m:t>)</m:t>
                    </m:r>
                  </m:oMath>
                </a14:m>
                <a:endParaRPr lang="en-US" sz="2400" dirty="0"/>
              </a:p>
              <a:p>
                <a:r>
                  <a:rPr lang="en-US" sz="2400" dirty="0"/>
                  <a:t>First estimate </a:t>
                </a:r>
                <a14:m>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𝑤</m:t>
                        </m:r>
                      </m:e>
                    </m:acc>
                  </m:oMath>
                </a14:m>
                <a:r>
                  <a:rPr lang="en-US" sz="2400" dirty="0"/>
                  <a:t> = </a:t>
                </a:r>
                <a:r>
                  <a:rPr lang="en-US" sz="2400" dirty="0" err="1"/>
                  <a:t>argmax</a:t>
                </a:r>
                <a:r>
                  <a:rPr lang="en-US" sz="2400" baseline="-25000" dirty="0" err="1"/>
                  <a:t>w</a:t>
                </a:r>
                <a:r>
                  <a:rPr lang="en-US" sz="2400" dirty="0"/>
                  <a:t> p( y</a:t>
                </a:r>
                <a:r>
                  <a:rPr lang="en-US" sz="2400" baseline="-25000" dirty="0"/>
                  <a:t>1:N</a:t>
                </a:r>
                <a:r>
                  <a:rPr lang="en-US" sz="2400" dirty="0"/>
                  <a:t> | x</a:t>
                </a:r>
                <a:r>
                  <a:rPr lang="en-US" sz="2400" baseline="-25000" dirty="0"/>
                  <a:t>1:N , </a:t>
                </a:r>
                <a:r>
                  <a:rPr lang="en-US" sz="2400" dirty="0"/>
                  <a:t>w)</a:t>
                </a:r>
              </a:p>
              <a:p>
                <a:pPr lvl="1"/>
                <a:r>
                  <a:rPr lang="en-US" sz="2400" dirty="0"/>
                  <a:t>We did not specify joint distribution p(x, y) in our modeling, so we cannot do something like last week (naïve Bayes): 𝛉</a:t>
                </a:r>
                <a:r>
                  <a:rPr lang="en-US" sz="2400" baseline="-25000" dirty="0"/>
                  <a:t>ML</a:t>
                </a:r>
                <a:r>
                  <a:rPr lang="en-US" sz="2400" dirty="0"/>
                  <a:t> = argmax</a:t>
                </a:r>
                <a:r>
                  <a:rPr lang="en-US" sz="2400" baseline="-25000" dirty="0"/>
                  <a:t>𝛉</a:t>
                </a:r>
                <a:r>
                  <a:rPr lang="en-US" sz="2400" dirty="0"/>
                  <a:t> p(x</a:t>
                </a:r>
                <a:r>
                  <a:rPr lang="en-US" sz="2400" baseline="-25000" dirty="0"/>
                  <a:t>1:N</a:t>
                </a:r>
                <a:r>
                  <a:rPr lang="en-US" sz="2400" dirty="0"/>
                  <a:t>, y</a:t>
                </a:r>
                <a:r>
                  <a:rPr lang="en-US" sz="2400" baseline="-25000" dirty="0"/>
                  <a:t>1:N</a:t>
                </a:r>
                <a:r>
                  <a:rPr lang="en-US" sz="2400" dirty="0"/>
                  <a:t> | 𝛉) or 𝛉</a:t>
                </a:r>
                <a:r>
                  <a:rPr lang="en-US" sz="2400" baseline="-25000" dirty="0"/>
                  <a:t>MAP</a:t>
                </a:r>
                <a:r>
                  <a:rPr lang="en-US" sz="2400" dirty="0"/>
                  <a:t> = argmax</a:t>
                </a:r>
                <a:r>
                  <a:rPr lang="en-US" sz="2400" baseline="-25000" dirty="0"/>
                  <a:t>𝛉</a:t>
                </a:r>
                <a:r>
                  <a:rPr lang="en-US" sz="2400" dirty="0"/>
                  <a:t> p( 𝛉 | x</a:t>
                </a:r>
                <a:r>
                  <a:rPr lang="en-US" sz="2400" baseline="-25000" dirty="0"/>
                  <a:t>1:N</a:t>
                </a:r>
                <a:r>
                  <a:rPr lang="en-US" sz="2400" dirty="0"/>
                  <a:t>, y</a:t>
                </a:r>
                <a:r>
                  <a:rPr lang="en-US" sz="2400" baseline="-25000" dirty="0"/>
                  <a:t>1:N</a:t>
                </a:r>
                <a:r>
                  <a:rPr lang="en-US" sz="2400" dirty="0"/>
                  <a:t>)</a:t>
                </a:r>
              </a:p>
              <a:p>
                <a:r>
                  <a:rPr lang="en-US" sz="2400" dirty="0"/>
                  <a:t>To predict label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of test data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 plug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𝑤</m:t>
                        </m:r>
                      </m:e>
                    </m:acc>
                  </m:oMath>
                </a14:m>
                <a:r>
                  <a:rPr lang="en-US" sz="2400" dirty="0"/>
                  <a:t> into posterior </a:t>
                </a:r>
                <a14:m>
                  <m:oMath xmlns:m="http://schemas.openxmlformats.org/officeDocument/2006/math">
                    <m:r>
                      <a:rPr lang="en-US" sz="2400" i="1">
                        <a:latin typeface="Cambria Math" panose="02040503050406030204" pitchFamily="18" charset="0"/>
                      </a:rPr>
                      <m:t>𝑝</m:t>
                    </m:r>
                    <m:d>
                      <m:dPr>
                        <m:endChr m:val="|"/>
                        <m:ctrlPr>
                          <a:rPr lang="en-US" sz="2400" i="1">
                            <a:latin typeface="Cambria Math" panose="02040503050406030204" pitchFamily="18" charset="0"/>
                          </a:rPr>
                        </m:ctrlPr>
                      </m:d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𝑐</m:t>
                        </m:r>
                        <m:r>
                          <a:rPr lang="en-US" sz="2400" i="1" dirty="0">
                            <a:latin typeface="Cambria Math" panose="02040503050406030204" pitchFamily="18" charset="0"/>
                          </a:rPr>
                          <m:t> </m:t>
                        </m:r>
                      </m:e>
                    </m:d>
                    <m:r>
                      <a:rPr lang="en-US" sz="2400" b="0" i="1" dirty="0" smtClean="0">
                        <a:latin typeface="Cambria Math" panose="02040503050406030204" pitchFamily="18" charset="0"/>
                      </a:rPr>
                      <m:t> </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r>
                      <a:rPr lang="en-US" sz="2400" i="1">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𝑤</m:t>
                        </m:r>
                      </m:e>
                    </m:acc>
                    <m:r>
                      <a:rPr lang="en-US" sz="2400" i="1">
                        <a:latin typeface="Cambria Math" panose="02040503050406030204" pitchFamily="18" charset="0"/>
                      </a:rPr>
                      <m:t>)</m:t>
                    </m:r>
                  </m:oMath>
                </a14:m>
                <a:r>
                  <a:rPr lang="en-US" sz="2400" dirty="0"/>
                  <a:t> and pick class c with highest posterior probability</a:t>
                </a:r>
              </a:p>
            </p:txBody>
          </p:sp>
        </mc:Choice>
        <mc:Fallback xmlns="">
          <p:sp>
            <p:nvSpPr>
              <p:cNvPr id="3" name="Content Placeholder 2">
                <a:extLst>
                  <a:ext uri="{FF2B5EF4-FFF2-40B4-BE49-F238E27FC236}">
                    <a16:creationId xmlns:a16="http://schemas.microsoft.com/office/drawing/2014/main" id="{6B8DF986-51A3-4247-8471-9457FB3957D5}"/>
                  </a:ext>
                </a:extLst>
              </p:cNvPr>
              <p:cNvSpPr>
                <a:spLocks noGrp="1" noRot="1" noChangeAspect="1" noMove="1" noResize="1" noEditPoints="1" noAdjustHandles="1" noChangeArrowheads="1" noChangeShapeType="1" noTextEdit="1"/>
              </p:cNvSpPr>
              <p:nvPr>
                <p:ph idx="1"/>
              </p:nvPr>
            </p:nvSpPr>
            <p:spPr>
              <a:blipFill>
                <a:blip r:embed="rId3"/>
                <a:stretch>
                  <a:fillRect l="-1080" t="-1120" r="-1235" b="-560"/>
                </a:stretch>
              </a:blipFill>
            </p:spPr>
            <p:txBody>
              <a:bodyPr/>
              <a:lstStyle/>
              <a:p>
                <a:r>
                  <a:rPr lang="en-US">
                    <a:noFill/>
                  </a:rPr>
                  <a:t> </a:t>
                </a:r>
              </a:p>
            </p:txBody>
          </p:sp>
        </mc:Fallback>
      </mc:AlternateContent>
    </p:spTree>
    <p:extLst>
      <p:ext uri="{BB962C8B-B14F-4D97-AF65-F5344CB8AC3E}">
        <p14:creationId xmlns:p14="http://schemas.microsoft.com/office/powerpoint/2010/main" val="209527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Last Week Recap</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FF0A4CC-983E-2C40-82FF-789A772A354F}"/>
                  </a:ext>
                </a:extLst>
              </p:cNvPr>
              <p:cNvSpPr>
                <a:spLocks noGrp="1"/>
              </p:cNvSpPr>
              <p:nvPr>
                <p:ph idx="1"/>
              </p:nvPr>
            </p:nvSpPr>
            <p:spPr>
              <a:xfrm>
                <a:off x="457200" y="1417638"/>
                <a:ext cx="8229600" cy="4525963"/>
              </a:xfrm>
            </p:spPr>
            <p:txBody>
              <a:bodyPr>
                <a:normAutofit/>
              </a:bodyPr>
              <a:lstStyle/>
              <a:p>
                <a:r>
                  <a:rPr lang="en-US" sz="2600" dirty="0"/>
                  <a:t>Univariate Gaussian</a:t>
                </a:r>
              </a:p>
              <a:p>
                <a:pPr lvl="1"/>
                <a:r>
                  <a:rPr lang="en-US" sz="2600" dirty="0"/>
                  <a:t>ML, MAP, posterior predictive</a:t>
                </a:r>
              </a:p>
              <a:p>
                <a:r>
                  <a:rPr lang="en-US" sz="2600" dirty="0"/>
                  <a:t>Naïve Bayes Classifier</a:t>
                </a:r>
              </a:p>
              <a:p>
                <a:pPr lvl="1"/>
                <a:r>
                  <a:rPr lang="en-US" sz="2600" dirty="0"/>
                  <a:t>Generative classifier: </a:t>
                </a:r>
                <a14:m>
                  <m:oMath xmlns:m="http://schemas.openxmlformats.org/officeDocument/2006/math">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m:t>
                        </m:r>
                        <m:r>
                          <a:rPr lang="en-US" sz="2600" i="1">
                            <a:latin typeface="Cambria Math" panose="02040503050406030204" pitchFamily="18" charset="0"/>
                          </a:rPr>
                          <m:t>𝑦</m:t>
                        </m:r>
                        <m:r>
                          <a:rPr lang="en-US" sz="2600" i="1">
                            <a:latin typeface="Cambria Math" panose="02040503050406030204" pitchFamily="18" charset="0"/>
                          </a:rPr>
                          <m:t> | </m:t>
                        </m:r>
                        <m:r>
                          <m:rPr>
                            <m:nor/>
                          </m:rPr>
                          <a:rPr lang="en-US" sz="2600" dirty="0"/>
                          <m:t>𝛉</m:t>
                        </m:r>
                      </m:e>
                    </m:d>
                    <m:r>
                      <a:rPr lang="en-US" sz="2600" i="1">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 </m:t>
                        </m:r>
                        <m:r>
                          <m:rPr>
                            <m:sty m:val="p"/>
                          </m:rPr>
                          <a:rPr lang="el-GR" sz="2600" i="1" dirty="0">
                            <a:latin typeface="Cambria Math" panose="02040503050406030204" pitchFamily="18" charset="0"/>
                            <a:ea typeface="Cambria Math" panose="02040503050406030204" pitchFamily="18" charset="0"/>
                          </a:rPr>
                          <m:t>λ</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𝑦</m:t>
                        </m:r>
                        <m:r>
                          <a:rPr lang="en-US" sz="2600" i="1">
                            <a:latin typeface="Cambria Math" panose="02040503050406030204" pitchFamily="18" charset="0"/>
                          </a:rPr>
                          <m:t>,</m:t>
                        </m:r>
                        <m:r>
                          <m:rPr>
                            <m:sty m:val="p"/>
                          </m:rPr>
                          <a:rPr lang="el-GR" sz="2600" i="1" dirty="0">
                            <a:latin typeface="Cambria Math" panose="02040503050406030204" pitchFamily="18" charset="0"/>
                            <a:ea typeface="Cambria Math" panose="02040503050406030204" pitchFamily="18" charset="0"/>
                          </a:rPr>
                          <m:t>η</m:t>
                        </m:r>
                      </m:e>
                    </m:d>
                  </m:oMath>
                </a14:m>
                <a:endParaRPr lang="en-US" sz="2600" dirty="0"/>
              </a:p>
              <a:p>
                <a:pPr lvl="1"/>
                <a:r>
                  <a:rPr lang="en-US" sz="2600" dirty="0"/>
                  <a:t>Features are independent given class labels</a:t>
                </a:r>
              </a:p>
              <a:p>
                <a:pPr lvl="1"/>
                <a:endParaRPr lang="en-US" sz="2600" dirty="0"/>
              </a:p>
            </p:txBody>
          </p:sp>
        </mc:Choice>
        <mc:Fallback xmlns="">
          <p:sp>
            <p:nvSpPr>
              <p:cNvPr id="4" name="Content Placeholder 2">
                <a:extLst>
                  <a:ext uri="{FF2B5EF4-FFF2-40B4-BE49-F238E27FC236}">
                    <a16:creationId xmlns:a16="http://schemas.microsoft.com/office/drawing/2014/main" id="{FFF0A4CC-983E-2C40-82FF-789A772A354F}"/>
                  </a:ext>
                </a:extLst>
              </p:cNvPr>
              <p:cNvSpPr>
                <a:spLocks noGrp="1" noRot="1" noChangeAspect="1" noMove="1" noResize="1" noEditPoints="1" noAdjustHandles="1" noChangeArrowheads="1" noChangeShapeType="1" noTextEdit="1"/>
              </p:cNvSpPr>
              <p:nvPr>
                <p:ph idx="1"/>
              </p:nvPr>
            </p:nvSpPr>
            <p:spPr>
              <a:xfrm>
                <a:off x="457200" y="1417638"/>
                <a:ext cx="8229600" cy="4525963"/>
              </a:xfrm>
              <a:blipFill>
                <a:blip r:embed="rId3"/>
                <a:stretch>
                  <a:fillRect l="-1235" t="-1120"/>
                </a:stretch>
              </a:blipFill>
            </p:spPr>
            <p:txBody>
              <a:bodyPr/>
              <a:lstStyle/>
              <a:p>
                <a:r>
                  <a:rPr lang="en-US">
                    <a:noFill/>
                  </a:rPr>
                  <a:t> </a:t>
                </a:r>
              </a:p>
            </p:txBody>
          </p:sp>
        </mc:Fallback>
      </mc:AlternateContent>
    </p:spTree>
    <p:extLst>
      <p:ext uri="{BB962C8B-B14F-4D97-AF65-F5344CB8AC3E}">
        <p14:creationId xmlns:p14="http://schemas.microsoft.com/office/powerpoint/2010/main" val="465488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C78B-DCA0-574F-9A5B-E204961EAF7B}"/>
              </a:ext>
            </a:extLst>
          </p:cNvPr>
          <p:cNvSpPr>
            <a:spLocks noGrp="1"/>
          </p:cNvSpPr>
          <p:nvPr>
            <p:ph type="title"/>
          </p:nvPr>
        </p:nvSpPr>
        <p:spPr/>
        <p:txBody>
          <a:bodyPr>
            <a:normAutofit/>
          </a:bodyPr>
          <a:lstStyle/>
          <a:p>
            <a:r>
              <a:rPr lang="en-US" sz="3400" dirty="0"/>
              <a:t>Minimizing Negative Log Likelihood</a:t>
            </a:r>
          </a:p>
        </p:txBody>
      </p:sp>
      <p:pic>
        <p:nvPicPr>
          <p:cNvPr id="13" name="Picture 12">
            <a:extLst>
              <a:ext uri="{FF2B5EF4-FFF2-40B4-BE49-F238E27FC236}">
                <a16:creationId xmlns:a16="http://schemas.microsoft.com/office/drawing/2014/main" id="{31B4C041-81A9-6648-91C7-F21B84E3C662}"/>
              </a:ext>
            </a:extLst>
          </p:cNvPr>
          <p:cNvPicPr>
            <a:picLocks noChangeAspect="1"/>
          </p:cNvPicPr>
          <p:nvPr/>
        </p:nvPicPr>
        <p:blipFill rotWithShape="1">
          <a:blip r:embed="rId3"/>
          <a:srcRect b="90262"/>
          <a:stretch/>
        </p:blipFill>
        <p:spPr>
          <a:xfrm>
            <a:off x="457200" y="1588426"/>
            <a:ext cx="8229600" cy="454687"/>
          </a:xfrm>
          <a:prstGeom prst="rect">
            <a:avLst/>
          </a:prstGeom>
        </p:spPr>
      </p:pic>
    </p:spTree>
    <p:extLst>
      <p:ext uri="{BB962C8B-B14F-4D97-AF65-F5344CB8AC3E}">
        <p14:creationId xmlns:p14="http://schemas.microsoft.com/office/powerpoint/2010/main" val="1849210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C78B-DCA0-574F-9A5B-E204961EAF7B}"/>
              </a:ext>
            </a:extLst>
          </p:cNvPr>
          <p:cNvSpPr>
            <a:spLocks noGrp="1"/>
          </p:cNvSpPr>
          <p:nvPr>
            <p:ph type="title"/>
          </p:nvPr>
        </p:nvSpPr>
        <p:spPr/>
        <p:txBody>
          <a:bodyPr>
            <a:normAutofit/>
          </a:bodyPr>
          <a:lstStyle/>
          <a:p>
            <a:r>
              <a:rPr lang="en-US" sz="3400" dirty="0"/>
              <a:t>Minimizing Negative Log Likelihood</a:t>
            </a:r>
          </a:p>
        </p:txBody>
      </p:sp>
      <p:sp>
        <p:nvSpPr>
          <p:cNvPr id="5" name="Curved Left Arrow 4">
            <a:extLst>
              <a:ext uri="{FF2B5EF4-FFF2-40B4-BE49-F238E27FC236}">
                <a16:creationId xmlns:a16="http://schemas.microsoft.com/office/drawing/2014/main" id="{6825E542-5C79-2C43-BED3-A19CEF4BF79E}"/>
              </a:ext>
            </a:extLst>
          </p:cNvPr>
          <p:cNvSpPr/>
          <p:nvPr/>
        </p:nvSpPr>
        <p:spPr>
          <a:xfrm>
            <a:off x="4304677" y="1612559"/>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BCFE599-2274-1947-9912-F1DFA6CB6E69}"/>
              </a:ext>
            </a:extLst>
          </p:cNvPr>
          <p:cNvSpPr txBox="1"/>
          <p:nvPr/>
        </p:nvSpPr>
        <p:spPr>
          <a:xfrm>
            <a:off x="4594227" y="1705238"/>
            <a:ext cx="1780616" cy="369332"/>
          </a:xfrm>
          <a:prstGeom prst="rect">
            <a:avLst/>
          </a:prstGeom>
          <a:noFill/>
        </p:spPr>
        <p:txBody>
          <a:bodyPr wrap="none" rtlCol="0">
            <a:spAutoFit/>
          </a:bodyPr>
          <a:lstStyle/>
          <a:p>
            <a:r>
              <a:rPr lang="en-US" dirty="0"/>
              <a:t>Log is monotonic</a:t>
            </a:r>
          </a:p>
        </p:txBody>
      </p:sp>
      <p:pic>
        <p:nvPicPr>
          <p:cNvPr id="13" name="Picture 12">
            <a:extLst>
              <a:ext uri="{FF2B5EF4-FFF2-40B4-BE49-F238E27FC236}">
                <a16:creationId xmlns:a16="http://schemas.microsoft.com/office/drawing/2014/main" id="{B5BCA7C9-7538-394F-9B2D-BBBF0F06D917}"/>
              </a:ext>
            </a:extLst>
          </p:cNvPr>
          <p:cNvPicPr>
            <a:picLocks noChangeAspect="1"/>
          </p:cNvPicPr>
          <p:nvPr/>
        </p:nvPicPr>
        <p:blipFill rotWithShape="1">
          <a:blip r:embed="rId3"/>
          <a:srcRect b="79553"/>
          <a:stretch/>
        </p:blipFill>
        <p:spPr>
          <a:xfrm>
            <a:off x="457200" y="1588426"/>
            <a:ext cx="8229600" cy="954749"/>
          </a:xfrm>
          <a:prstGeom prst="rect">
            <a:avLst/>
          </a:prstGeom>
        </p:spPr>
      </p:pic>
    </p:spTree>
    <p:extLst>
      <p:ext uri="{BB962C8B-B14F-4D97-AF65-F5344CB8AC3E}">
        <p14:creationId xmlns:p14="http://schemas.microsoft.com/office/powerpoint/2010/main" val="710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C78B-DCA0-574F-9A5B-E204961EAF7B}"/>
              </a:ext>
            </a:extLst>
          </p:cNvPr>
          <p:cNvSpPr>
            <a:spLocks noGrp="1"/>
          </p:cNvSpPr>
          <p:nvPr>
            <p:ph type="title"/>
          </p:nvPr>
        </p:nvSpPr>
        <p:spPr/>
        <p:txBody>
          <a:bodyPr>
            <a:normAutofit/>
          </a:bodyPr>
          <a:lstStyle/>
          <a:p>
            <a:r>
              <a:rPr lang="en-US" sz="3400" dirty="0"/>
              <a:t>Minimizing Negative Log Likelihood</a:t>
            </a:r>
          </a:p>
        </p:txBody>
      </p:sp>
      <p:sp>
        <p:nvSpPr>
          <p:cNvPr id="5" name="Curved Left Arrow 4">
            <a:extLst>
              <a:ext uri="{FF2B5EF4-FFF2-40B4-BE49-F238E27FC236}">
                <a16:creationId xmlns:a16="http://schemas.microsoft.com/office/drawing/2014/main" id="{6825E542-5C79-2C43-BED3-A19CEF4BF79E}"/>
              </a:ext>
            </a:extLst>
          </p:cNvPr>
          <p:cNvSpPr/>
          <p:nvPr/>
        </p:nvSpPr>
        <p:spPr>
          <a:xfrm>
            <a:off x="4304677" y="1612559"/>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BCFE599-2274-1947-9912-F1DFA6CB6E69}"/>
              </a:ext>
            </a:extLst>
          </p:cNvPr>
          <p:cNvSpPr txBox="1"/>
          <p:nvPr/>
        </p:nvSpPr>
        <p:spPr>
          <a:xfrm>
            <a:off x="4594227" y="1705238"/>
            <a:ext cx="1780616" cy="369332"/>
          </a:xfrm>
          <a:prstGeom prst="rect">
            <a:avLst/>
          </a:prstGeom>
          <a:noFill/>
        </p:spPr>
        <p:txBody>
          <a:bodyPr wrap="none" rtlCol="0">
            <a:spAutoFit/>
          </a:bodyPr>
          <a:lstStyle/>
          <a:p>
            <a:r>
              <a:rPr lang="en-US" dirty="0"/>
              <a:t>Log is monotonic</a:t>
            </a:r>
          </a:p>
        </p:txBody>
      </p:sp>
      <p:sp>
        <p:nvSpPr>
          <p:cNvPr id="7" name="Curved Left Arrow 6">
            <a:extLst>
              <a:ext uri="{FF2B5EF4-FFF2-40B4-BE49-F238E27FC236}">
                <a16:creationId xmlns:a16="http://schemas.microsoft.com/office/drawing/2014/main" id="{4F14F1FE-7115-6344-9A05-994922942E2A}"/>
              </a:ext>
            </a:extLst>
          </p:cNvPr>
          <p:cNvSpPr/>
          <p:nvPr/>
        </p:nvSpPr>
        <p:spPr>
          <a:xfrm>
            <a:off x="4304677" y="2329818"/>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DBBF05E-BFCE-604F-840F-281DE5079868}"/>
              </a:ext>
            </a:extLst>
          </p:cNvPr>
          <p:cNvSpPr txBox="1"/>
          <p:nvPr/>
        </p:nvSpPr>
        <p:spPr>
          <a:xfrm>
            <a:off x="4622803" y="2411039"/>
            <a:ext cx="2579232" cy="369332"/>
          </a:xfrm>
          <a:prstGeom prst="rect">
            <a:avLst/>
          </a:prstGeom>
          <a:noFill/>
        </p:spPr>
        <p:txBody>
          <a:bodyPr wrap="none" rtlCol="0">
            <a:spAutoFit/>
          </a:bodyPr>
          <a:lstStyle/>
          <a:p>
            <a:r>
              <a:rPr lang="en-US" dirty="0"/>
              <a:t>Samples are independent</a:t>
            </a:r>
          </a:p>
        </p:txBody>
      </p:sp>
      <p:pic>
        <p:nvPicPr>
          <p:cNvPr id="13" name="Picture 12">
            <a:extLst>
              <a:ext uri="{FF2B5EF4-FFF2-40B4-BE49-F238E27FC236}">
                <a16:creationId xmlns:a16="http://schemas.microsoft.com/office/drawing/2014/main" id="{C7A09689-B27E-2344-824B-823A8AA0D4C5}"/>
              </a:ext>
            </a:extLst>
          </p:cNvPr>
          <p:cNvPicPr>
            <a:picLocks noChangeAspect="1"/>
          </p:cNvPicPr>
          <p:nvPr/>
        </p:nvPicPr>
        <p:blipFill rotWithShape="1">
          <a:blip r:embed="rId3"/>
          <a:srcRect b="61501"/>
          <a:stretch/>
        </p:blipFill>
        <p:spPr>
          <a:xfrm>
            <a:off x="457200" y="1588427"/>
            <a:ext cx="8229600" cy="1797712"/>
          </a:xfrm>
          <a:prstGeom prst="rect">
            <a:avLst/>
          </a:prstGeom>
        </p:spPr>
      </p:pic>
    </p:spTree>
    <p:extLst>
      <p:ext uri="{BB962C8B-B14F-4D97-AF65-F5344CB8AC3E}">
        <p14:creationId xmlns:p14="http://schemas.microsoft.com/office/powerpoint/2010/main" val="1539759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C78B-DCA0-574F-9A5B-E204961EAF7B}"/>
              </a:ext>
            </a:extLst>
          </p:cNvPr>
          <p:cNvSpPr>
            <a:spLocks noGrp="1"/>
          </p:cNvSpPr>
          <p:nvPr>
            <p:ph type="title"/>
          </p:nvPr>
        </p:nvSpPr>
        <p:spPr/>
        <p:txBody>
          <a:bodyPr>
            <a:normAutofit/>
          </a:bodyPr>
          <a:lstStyle/>
          <a:p>
            <a:r>
              <a:rPr lang="en-US" sz="3400" dirty="0"/>
              <a:t>Minimizing Negative Log Likelihood</a:t>
            </a:r>
          </a:p>
        </p:txBody>
      </p:sp>
      <p:sp>
        <p:nvSpPr>
          <p:cNvPr id="5" name="Curved Left Arrow 4">
            <a:extLst>
              <a:ext uri="{FF2B5EF4-FFF2-40B4-BE49-F238E27FC236}">
                <a16:creationId xmlns:a16="http://schemas.microsoft.com/office/drawing/2014/main" id="{6825E542-5C79-2C43-BED3-A19CEF4BF79E}"/>
              </a:ext>
            </a:extLst>
          </p:cNvPr>
          <p:cNvSpPr/>
          <p:nvPr/>
        </p:nvSpPr>
        <p:spPr>
          <a:xfrm>
            <a:off x="4304677" y="1612559"/>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BCFE599-2274-1947-9912-F1DFA6CB6E69}"/>
              </a:ext>
            </a:extLst>
          </p:cNvPr>
          <p:cNvSpPr txBox="1"/>
          <p:nvPr/>
        </p:nvSpPr>
        <p:spPr>
          <a:xfrm>
            <a:off x="4594227" y="1705238"/>
            <a:ext cx="1780616" cy="369332"/>
          </a:xfrm>
          <a:prstGeom prst="rect">
            <a:avLst/>
          </a:prstGeom>
          <a:noFill/>
        </p:spPr>
        <p:txBody>
          <a:bodyPr wrap="none" rtlCol="0">
            <a:spAutoFit/>
          </a:bodyPr>
          <a:lstStyle/>
          <a:p>
            <a:r>
              <a:rPr lang="en-US" dirty="0"/>
              <a:t>Log is monotonic</a:t>
            </a:r>
          </a:p>
        </p:txBody>
      </p:sp>
      <p:sp>
        <p:nvSpPr>
          <p:cNvPr id="7" name="Curved Left Arrow 6">
            <a:extLst>
              <a:ext uri="{FF2B5EF4-FFF2-40B4-BE49-F238E27FC236}">
                <a16:creationId xmlns:a16="http://schemas.microsoft.com/office/drawing/2014/main" id="{4F14F1FE-7115-6344-9A05-994922942E2A}"/>
              </a:ext>
            </a:extLst>
          </p:cNvPr>
          <p:cNvSpPr/>
          <p:nvPr/>
        </p:nvSpPr>
        <p:spPr>
          <a:xfrm>
            <a:off x="4304677" y="2329818"/>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DBBF05E-BFCE-604F-840F-281DE5079868}"/>
              </a:ext>
            </a:extLst>
          </p:cNvPr>
          <p:cNvSpPr txBox="1"/>
          <p:nvPr/>
        </p:nvSpPr>
        <p:spPr>
          <a:xfrm>
            <a:off x="4622803" y="2411039"/>
            <a:ext cx="2579232" cy="369332"/>
          </a:xfrm>
          <a:prstGeom prst="rect">
            <a:avLst/>
          </a:prstGeom>
          <a:noFill/>
        </p:spPr>
        <p:txBody>
          <a:bodyPr wrap="none" rtlCol="0">
            <a:spAutoFit/>
          </a:bodyPr>
          <a:lstStyle/>
          <a:p>
            <a:r>
              <a:rPr lang="en-US" dirty="0"/>
              <a:t>Samples are independent</a:t>
            </a:r>
          </a:p>
        </p:txBody>
      </p:sp>
      <p:sp>
        <p:nvSpPr>
          <p:cNvPr id="9" name="Curved Left Arrow 8">
            <a:extLst>
              <a:ext uri="{FF2B5EF4-FFF2-40B4-BE49-F238E27FC236}">
                <a16:creationId xmlns:a16="http://schemas.microsoft.com/office/drawing/2014/main" id="{A9F9F73B-1D07-F44F-9563-897BC069EC9E}"/>
              </a:ext>
            </a:extLst>
          </p:cNvPr>
          <p:cNvSpPr/>
          <p:nvPr/>
        </p:nvSpPr>
        <p:spPr>
          <a:xfrm>
            <a:off x="4333253" y="3052228"/>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5477A244-B4E7-5547-98DE-749FEFC92964}"/>
              </a:ext>
            </a:extLst>
          </p:cNvPr>
          <p:cNvSpPr txBox="1"/>
          <p:nvPr/>
        </p:nvSpPr>
        <p:spPr>
          <a:xfrm>
            <a:off x="4622803" y="3133449"/>
            <a:ext cx="2101857" cy="369332"/>
          </a:xfrm>
          <a:prstGeom prst="rect">
            <a:avLst/>
          </a:prstGeom>
          <a:noFill/>
        </p:spPr>
        <p:txBody>
          <a:bodyPr wrap="none" rtlCol="0">
            <a:spAutoFit/>
          </a:bodyPr>
          <a:lstStyle/>
          <a:p>
            <a:r>
              <a:rPr lang="en-US" dirty="0"/>
              <a:t>log ab = log a + log b</a:t>
            </a:r>
          </a:p>
        </p:txBody>
      </p:sp>
      <p:pic>
        <p:nvPicPr>
          <p:cNvPr id="13" name="Picture 12">
            <a:extLst>
              <a:ext uri="{FF2B5EF4-FFF2-40B4-BE49-F238E27FC236}">
                <a16:creationId xmlns:a16="http://schemas.microsoft.com/office/drawing/2014/main" id="{83DAB11A-D620-2B4B-8C93-A106DC72B506}"/>
              </a:ext>
            </a:extLst>
          </p:cNvPr>
          <p:cNvPicPr>
            <a:picLocks noChangeAspect="1"/>
          </p:cNvPicPr>
          <p:nvPr/>
        </p:nvPicPr>
        <p:blipFill rotWithShape="1">
          <a:blip r:embed="rId3"/>
          <a:srcRect b="42224"/>
          <a:stretch/>
        </p:blipFill>
        <p:spPr>
          <a:xfrm>
            <a:off x="457200" y="1588427"/>
            <a:ext cx="8229600" cy="2697824"/>
          </a:xfrm>
          <a:prstGeom prst="rect">
            <a:avLst/>
          </a:prstGeom>
        </p:spPr>
      </p:pic>
    </p:spTree>
    <p:extLst>
      <p:ext uri="{BB962C8B-B14F-4D97-AF65-F5344CB8AC3E}">
        <p14:creationId xmlns:p14="http://schemas.microsoft.com/office/powerpoint/2010/main" val="2763849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8B6E1D-D69F-B648-87D0-F7666094DCC4}"/>
              </a:ext>
            </a:extLst>
          </p:cNvPr>
          <p:cNvPicPr>
            <a:picLocks noChangeAspect="1"/>
          </p:cNvPicPr>
          <p:nvPr/>
        </p:nvPicPr>
        <p:blipFill rotWithShape="1">
          <a:blip r:embed="rId3"/>
          <a:srcRect b="24477"/>
          <a:stretch/>
        </p:blipFill>
        <p:spPr>
          <a:xfrm>
            <a:off x="457200" y="1588426"/>
            <a:ext cx="8229600" cy="3526499"/>
          </a:xfrm>
          <a:prstGeom prst="rect">
            <a:avLst/>
          </a:prstGeom>
        </p:spPr>
      </p:pic>
      <p:sp>
        <p:nvSpPr>
          <p:cNvPr id="2" name="Title 1">
            <a:extLst>
              <a:ext uri="{FF2B5EF4-FFF2-40B4-BE49-F238E27FC236}">
                <a16:creationId xmlns:a16="http://schemas.microsoft.com/office/drawing/2014/main" id="{11E7C78B-DCA0-574F-9A5B-E204961EAF7B}"/>
              </a:ext>
            </a:extLst>
          </p:cNvPr>
          <p:cNvSpPr>
            <a:spLocks noGrp="1"/>
          </p:cNvSpPr>
          <p:nvPr>
            <p:ph type="title"/>
          </p:nvPr>
        </p:nvSpPr>
        <p:spPr/>
        <p:txBody>
          <a:bodyPr>
            <a:normAutofit/>
          </a:bodyPr>
          <a:lstStyle/>
          <a:p>
            <a:r>
              <a:rPr lang="en-US" sz="3400" dirty="0"/>
              <a:t>Minimizing Negative Log Likelihood</a:t>
            </a:r>
          </a:p>
        </p:txBody>
      </p:sp>
      <p:sp>
        <p:nvSpPr>
          <p:cNvPr id="5" name="Curved Left Arrow 4">
            <a:extLst>
              <a:ext uri="{FF2B5EF4-FFF2-40B4-BE49-F238E27FC236}">
                <a16:creationId xmlns:a16="http://schemas.microsoft.com/office/drawing/2014/main" id="{6825E542-5C79-2C43-BED3-A19CEF4BF79E}"/>
              </a:ext>
            </a:extLst>
          </p:cNvPr>
          <p:cNvSpPr/>
          <p:nvPr/>
        </p:nvSpPr>
        <p:spPr>
          <a:xfrm>
            <a:off x="4304677" y="1612559"/>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BCFE599-2274-1947-9912-F1DFA6CB6E69}"/>
              </a:ext>
            </a:extLst>
          </p:cNvPr>
          <p:cNvSpPr txBox="1"/>
          <p:nvPr/>
        </p:nvSpPr>
        <p:spPr>
          <a:xfrm>
            <a:off x="4594227" y="1705238"/>
            <a:ext cx="1780616" cy="369332"/>
          </a:xfrm>
          <a:prstGeom prst="rect">
            <a:avLst/>
          </a:prstGeom>
          <a:noFill/>
        </p:spPr>
        <p:txBody>
          <a:bodyPr wrap="none" rtlCol="0">
            <a:spAutoFit/>
          </a:bodyPr>
          <a:lstStyle/>
          <a:p>
            <a:r>
              <a:rPr lang="en-US" dirty="0"/>
              <a:t>Log is monotonic</a:t>
            </a:r>
          </a:p>
        </p:txBody>
      </p:sp>
      <p:sp>
        <p:nvSpPr>
          <p:cNvPr id="7" name="Curved Left Arrow 6">
            <a:extLst>
              <a:ext uri="{FF2B5EF4-FFF2-40B4-BE49-F238E27FC236}">
                <a16:creationId xmlns:a16="http://schemas.microsoft.com/office/drawing/2014/main" id="{4F14F1FE-7115-6344-9A05-994922942E2A}"/>
              </a:ext>
            </a:extLst>
          </p:cNvPr>
          <p:cNvSpPr/>
          <p:nvPr/>
        </p:nvSpPr>
        <p:spPr>
          <a:xfrm>
            <a:off x="4304677" y="2329818"/>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DBBF05E-BFCE-604F-840F-281DE5079868}"/>
              </a:ext>
            </a:extLst>
          </p:cNvPr>
          <p:cNvSpPr txBox="1"/>
          <p:nvPr/>
        </p:nvSpPr>
        <p:spPr>
          <a:xfrm>
            <a:off x="4622803" y="2411039"/>
            <a:ext cx="2579232" cy="369332"/>
          </a:xfrm>
          <a:prstGeom prst="rect">
            <a:avLst/>
          </a:prstGeom>
          <a:noFill/>
        </p:spPr>
        <p:txBody>
          <a:bodyPr wrap="none" rtlCol="0">
            <a:spAutoFit/>
          </a:bodyPr>
          <a:lstStyle/>
          <a:p>
            <a:r>
              <a:rPr lang="en-US" dirty="0"/>
              <a:t>Samples are independent</a:t>
            </a:r>
          </a:p>
        </p:txBody>
      </p:sp>
      <p:sp>
        <p:nvSpPr>
          <p:cNvPr id="9" name="Curved Left Arrow 8">
            <a:extLst>
              <a:ext uri="{FF2B5EF4-FFF2-40B4-BE49-F238E27FC236}">
                <a16:creationId xmlns:a16="http://schemas.microsoft.com/office/drawing/2014/main" id="{A9F9F73B-1D07-F44F-9563-897BC069EC9E}"/>
              </a:ext>
            </a:extLst>
          </p:cNvPr>
          <p:cNvSpPr/>
          <p:nvPr/>
        </p:nvSpPr>
        <p:spPr>
          <a:xfrm>
            <a:off x="4333253" y="3052228"/>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5477A244-B4E7-5547-98DE-749FEFC92964}"/>
              </a:ext>
            </a:extLst>
          </p:cNvPr>
          <p:cNvSpPr txBox="1"/>
          <p:nvPr/>
        </p:nvSpPr>
        <p:spPr>
          <a:xfrm>
            <a:off x="4622803" y="3133449"/>
            <a:ext cx="2101857" cy="369332"/>
          </a:xfrm>
          <a:prstGeom prst="rect">
            <a:avLst/>
          </a:prstGeom>
          <a:noFill/>
        </p:spPr>
        <p:txBody>
          <a:bodyPr wrap="none" rtlCol="0">
            <a:spAutoFit/>
          </a:bodyPr>
          <a:lstStyle/>
          <a:p>
            <a:r>
              <a:rPr lang="en-US" dirty="0"/>
              <a:t>log ab = log a + log b</a:t>
            </a:r>
          </a:p>
        </p:txBody>
      </p:sp>
      <p:sp>
        <p:nvSpPr>
          <p:cNvPr id="4" name="Rectangle 3">
            <a:extLst>
              <a:ext uri="{FF2B5EF4-FFF2-40B4-BE49-F238E27FC236}">
                <a16:creationId xmlns:a16="http://schemas.microsoft.com/office/drawing/2014/main" id="{E91298F5-F3CA-B946-B393-1D28928C7A8F}"/>
              </a:ext>
            </a:extLst>
          </p:cNvPr>
          <p:cNvSpPr/>
          <p:nvPr/>
        </p:nvSpPr>
        <p:spPr>
          <a:xfrm>
            <a:off x="3986213" y="4337762"/>
            <a:ext cx="1926206" cy="678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urved Left Arrow 10">
            <a:extLst>
              <a:ext uri="{FF2B5EF4-FFF2-40B4-BE49-F238E27FC236}">
                <a16:creationId xmlns:a16="http://schemas.microsoft.com/office/drawing/2014/main" id="{76F0C142-F6C2-074A-8BB0-C29C5CC30C88}"/>
              </a:ext>
            </a:extLst>
          </p:cNvPr>
          <p:cNvSpPr/>
          <p:nvPr/>
        </p:nvSpPr>
        <p:spPr>
          <a:xfrm>
            <a:off x="5528956" y="3875953"/>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6542B098-195B-AA4F-8574-D38C4FAA86E3}"/>
              </a:ext>
            </a:extLst>
          </p:cNvPr>
          <p:cNvSpPr/>
          <p:nvPr/>
        </p:nvSpPr>
        <p:spPr>
          <a:xfrm>
            <a:off x="5912419" y="3968430"/>
            <a:ext cx="2679195" cy="369332"/>
          </a:xfrm>
          <a:prstGeom prst="rect">
            <a:avLst/>
          </a:prstGeom>
        </p:spPr>
        <p:txBody>
          <a:bodyPr wrap="none">
            <a:spAutoFit/>
          </a:bodyPr>
          <a:lstStyle/>
          <a:p>
            <a:r>
              <a:rPr lang="en-US" dirty="0" err="1"/>
              <a:t>argmax</a:t>
            </a:r>
            <a:r>
              <a:rPr lang="en-US" baseline="-25000" dirty="0" err="1"/>
              <a:t>x</a:t>
            </a:r>
            <a:r>
              <a:rPr lang="en-US" dirty="0"/>
              <a:t> f(x) = </a:t>
            </a:r>
            <a:r>
              <a:rPr lang="en-US" dirty="0" err="1"/>
              <a:t>argmin</a:t>
            </a:r>
            <a:r>
              <a:rPr lang="en-US" baseline="-25000" dirty="0" err="1"/>
              <a:t>x</a:t>
            </a:r>
            <a:r>
              <a:rPr lang="en-US" dirty="0"/>
              <a:t> -f(x)</a:t>
            </a:r>
          </a:p>
        </p:txBody>
      </p:sp>
    </p:spTree>
    <p:extLst>
      <p:ext uri="{BB962C8B-B14F-4D97-AF65-F5344CB8AC3E}">
        <p14:creationId xmlns:p14="http://schemas.microsoft.com/office/powerpoint/2010/main" val="1402409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6DB7AB0-6181-7C4D-ADF0-82E58E482FE6}"/>
              </a:ext>
            </a:extLst>
          </p:cNvPr>
          <p:cNvPicPr>
            <a:picLocks noChangeAspect="1"/>
          </p:cNvPicPr>
          <p:nvPr/>
        </p:nvPicPr>
        <p:blipFill>
          <a:blip r:embed="rId3"/>
          <a:stretch>
            <a:fillRect/>
          </a:stretch>
        </p:blipFill>
        <p:spPr>
          <a:xfrm>
            <a:off x="457200" y="1588426"/>
            <a:ext cx="8229600" cy="4669418"/>
          </a:xfrm>
          <a:prstGeom prst="rect">
            <a:avLst/>
          </a:prstGeom>
        </p:spPr>
      </p:pic>
      <p:sp>
        <p:nvSpPr>
          <p:cNvPr id="2" name="Title 1">
            <a:extLst>
              <a:ext uri="{FF2B5EF4-FFF2-40B4-BE49-F238E27FC236}">
                <a16:creationId xmlns:a16="http://schemas.microsoft.com/office/drawing/2014/main" id="{11E7C78B-DCA0-574F-9A5B-E204961EAF7B}"/>
              </a:ext>
            </a:extLst>
          </p:cNvPr>
          <p:cNvSpPr>
            <a:spLocks noGrp="1"/>
          </p:cNvSpPr>
          <p:nvPr>
            <p:ph type="title"/>
          </p:nvPr>
        </p:nvSpPr>
        <p:spPr/>
        <p:txBody>
          <a:bodyPr>
            <a:normAutofit/>
          </a:bodyPr>
          <a:lstStyle/>
          <a:p>
            <a:r>
              <a:rPr lang="en-US" sz="3400" dirty="0"/>
              <a:t>Minimizing Negative Log Likelihood</a:t>
            </a:r>
          </a:p>
        </p:txBody>
      </p:sp>
      <p:sp>
        <p:nvSpPr>
          <p:cNvPr id="5" name="Curved Left Arrow 4">
            <a:extLst>
              <a:ext uri="{FF2B5EF4-FFF2-40B4-BE49-F238E27FC236}">
                <a16:creationId xmlns:a16="http://schemas.microsoft.com/office/drawing/2014/main" id="{6825E542-5C79-2C43-BED3-A19CEF4BF79E}"/>
              </a:ext>
            </a:extLst>
          </p:cNvPr>
          <p:cNvSpPr/>
          <p:nvPr/>
        </p:nvSpPr>
        <p:spPr>
          <a:xfrm>
            <a:off x="4304677" y="1612559"/>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BCFE599-2274-1947-9912-F1DFA6CB6E69}"/>
              </a:ext>
            </a:extLst>
          </p:cNvPr>
          <p:cNvSpPr txBox="1"/>
          <p:nvPr/>
        </p:nvSpPr>
        <p:spPr>
          <a:xfrm>
            <a:off x="4594227" y="1705238"/>
            <a:ext cx="1780616" cy="369332"/>
          </a:xfrm>
          <a:prstGeom prst="rect">
            <a:avLst/>
          </a:prstGeom>
          <a:noFill/>
        </p:spPr>
        <p:txBody>
          <a:bodyPr wrap="none" rtlCol="0">
            <a:spAutoFit/>
          </a:bodyPr>
          <a:lstStyle/>
          <a:p>
            <a:r>
              <a:rPr lang="en-US" dirty="0"/>
              <a:t>Log is monotonic</a:t>
            </a:r>
          </a:p>
        </p:txBody>
      </p:sp>
      <p:sp>
        <p:nvSpPr>
          <p:cNvPr id="7" name="Curved Left Arrow 6">
            <a:extLst>
              <a:ext uri="{FF2B5EF4-FFF2-40B4-BE49-F238E27FC236}">
                <a16:creationId xmlns:a16="http://schemas.microsoft.com/office/drawing/2014/main" id="{4F14F1FE-7115-6344-9A05-994922942E2A}"/>
              </a:ext>
            </a:extLst>
          </p:cNvPr>
          <p:cNvSpPr/>
          <p:nvPr/>
        </p:nvSpPr>
        <p:spPr>
          <a:xfrm>
            <a:off x="4304677" y="2329818"/>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DBBF05E-BFCE-604F-840F-281DE5079868}"/>
              </a:ext>
            </a:extLst>
          </p:cNvPr>
          <p:cNvSpPr txBox="1"/>
          <p:nvPr/>
        </p:nvSpPr>
        <p:spPr>
          <a:xfrm>
            <a:off x="4622803" y="2411039"/>
            <a:ext cx="2579232" cy="369332"/>
          </a:xfrm>
          <a:prstGeom prst="rect">
            <a:avLst/>
          </a:prstGeom>
          <a:noFill/>
        </p:spPr>
        <p:txBody>
          <a:bodyPr wrap="none" rtlCol="0">
            <a:spAutoFit/>
          </a:bodyPr>
          <a:lstStyle/>
          <a:p>
            <a:r>
              <a:rPr lang="en-US" dirty="0"/>
              <a:t>Samples are independent</a:t>
            </a:r>
          </a:p>
        </p:txBody>
      </p:sp>
      <p:sp>
        <p:nvSpPr>
          <p:cNvPr id="9" name="Curved Left Arrow 8">
            <a:extLst>
              <a:ext uri="{FF2B5EF4-FFF2-40B4-BE49-F238E27FC236}">
                <a16:creationId xmlns:a16="http://schemas.microsoft.com/office/drawing/2014/main" id="{A9F9F73B-1D07-F44F-9563-897BC069EC9E}"/>
              </a:ext>
            </a:extLst>
          </p:cNvPr>
          <p:cNvSpPr/>
          <p:nvPr/>
        </p:nvSpPr>
        <p:spPr>
          <a:xfrm>
            <a:off x="4333253" y="3052228"/>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5477A244-B4E7-5547-98DE-749FEFC92964}"/>
              </a:ext>
            </a:extLst>
          </p:cNvPr>
          <p:cNvSpPr txBox="1"/>
          <p:nvPr/>
        </p:nvSpPr>
        <p:spPr>
          <a:xfrm>
            <a:off x="4622803" y="3133449"/>
            <a:ext cx="2101857" cy="369332"/>
          </a:xfrm>
          <a:prstGeom prst="rect">
            <a:avLst/>
          </a:prstGeom>
          <a:noFill/>
        </p:spPr>
        <p:txBody>
          <a:bodyPr wrap="none" rtlCol="0">
            <a:spAutoFit/>
          </a:bodyPr>
          <a:lstStyle/>
          <a:p>
            <a:r>
              <a:rPr lang="en-US" dirty="0"/>
              <a:t>log ab = log a + log b</a:t>
            </a:r>
          </a:p>
        </p:txBody>
      </p:sp>
      <p:sp>
        <p:nvSpPr>
          <p:cNvPr id="11" name="Curved Left Arrow 10">
            <a:extLst>
              <a:ext uri="{FF2B5EF4-FFF2-40B4-BE49-F238E27FC236}">
                <a16:creationId xmlns:a16="http://schemas.microsoft.com/office/drawing/2014/main" id="{76F0C142-F6C2-074A-8BB0-C29C5CC30C88}"/>
              </a:ext>
            </a:extLst>
          </p:cNvPr>
          <p:cNvSpPr/>
          <p:nvPr/>
        </p:nvSpPr>
        <p:spPr>
          <a:xfrm>
            <a:off x="5528956" y="3875953"/>
            <a:ext cx="289550" cy="62769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6542B098-195B-AA4F-8574-D38C4FAA86E3}"/>
              </a:ext>
            </a:extLst>
          </p:cNvPr>
          <p:cNvSpPr/>
          <p:nvPr/>
        </p:nvSpPr>
        <p:spPr>
          <a:xfrm>
            <a:off x="5912419" y="3968430"/>
            <a:ext cx="2679195" cy="369332"/>
          </a:xfrm>
          <a:prstGeom prst="rect">
            <a:avLst/>
          </a:prstGeom>
        </p:spPr>
        <p:txBody>
          <a:bodyPr wrap="none">
            <a:spAutoFit/>
          </a:bodyPr>
          <a:lstStyle/>
          <a:p>
            <a:r>
              <a:rPr lang="en-US" dirty="0" err="1"/>
              <a:t>argmax</a:t>
            </a:r>
            <a:r>
              <a:rPr lang="en-US" baseline="-25000" dirty="0" err="1"/>
              <a:t>x</a:t>
            </a:r>
            <a:r>
              <a:rPr lang="en-US" dirty="0"/>
              <a:t> f(x) = </a:t>
            </a:r>
            <a:r>
              <a:rPr lang="en-US" dirty="0" err="1"/>
              <a:t>argmin</a:t>
            </a:r>
            <a:r>
              <a:rPr lang="en-US" baseline="-25000" dirty="0" err="1"/>
              <a:t>x</a:t>
            </a:r>
            <a:r>
              <a:rPr lang="en-US" dirty="0"/>
              <a:t> -f(x)</a:t>
            </a:r>
          </a:p>
        </p:txBody>
      </p:sp>
    </p:spTree>
    <p:extLst>
      <p:ext uri="{BB962C8B-B14F-4D97-AF65-F5344CB8AC3E}">
        <p14:creationId xmlns:p14="http://schemas.microsoft.com/office/powerpoint/2010/main" val="173631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D0F2-CC86-D341-BDF2-7A7262222B14}"/>
              </a:ext>
            </a:extLst>
          </p:cNvPr>
          <p:cNvSpPr>
            <a:spLocks noGrp="1"/>
          </p:cNvSpPr>
          <p:nvPr>
            <p:ph type="title"/>
          </p:nvPr>
        </p:nvSpPr>
        <p:spPr/>
        <p:txBody>
          <a:bodyPr>
            <a:normAutofit/>
          </a:bodyPr>
          <a:lstStyle/>
          <a:p>
            <a:r>
              <a:rPr lang="en-US" sz="3400" dirty="0"/>
              <a:t>Expanding Negative Log Likelihood</a:t>
            </a:r>
          </a:p>
        </p:txBody>
      </p:sp>
      <p:pic>
        <p:nvPicPr>
          <p:cNvPr id="10" name="Picture 9">
            <a:extLst>
              <a:ext uri="{FF2B5EF4-FFF2-40B4-BE49-F238E27FC236}">
                <a16:creationId xmlns:a16="http://schemas.microsoft.com/office/drawing/2014/main" id="{A5BE566C-F864-D748-BD36-0561813AC08F}"/>
              </a:ext>
            </a:extLst>
          </p:cNvPr>
          <p:cNvPicPr>
            <a:picLocks noChangeAspect="1"/>
          </p:cNvPicPr>
          <p:nvPr/>
        </p:nvPicPr>
        <p:blipFill rotWithShape="1">
          <a:blip r:embed="rId3"/>
          <a:srcRect b="55635"/>
          <a:stretch/>
        </p:blipFill>
        <p:spPr>
          <a:xfrm>
            <a:off x="457200" y="1555494"/>
            <a:ext cx="8229600" cy="1507533"/>
          </a:xfrm>
          <a:prstGeom prst="rect">
            <a:avLst/>
          </a:prstGeom>
        </p:spPr>
      </p:pic>
      <p:sp>
        <p:nvSpPr>
          <p:cNvPr id="11" name="Rectangle 10">
            <a:extLst>
              <a:ext uri="{FF2B5EF4-FFF2-40B4-BE49-F238E27FC236}">
                <a16:creationId xmlns:a16="http://schemas.microsoft.com/office/drawing/2014/main" id="{B3CE6436-C54E-0A41-9450-4F8977080807}"/>
              </a:ext>
            </a:extLst>
          </p:cNvPr>
          <p:cNvSpPr/>
          <p:nvPr/>
        </p:nvSpPr>
        <p:spPr>
          <a:xfrm>
            <a:off x="3152424" y="2052594"/>
            <a:ext cx="388066" cy="52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799307-10D4-7A4A-8448-F401536351F3}"/>
              </a:ext>
            </a:extLst>
          </p:cNvPr>
          <p:cNvSpPr/>
          <p:nvPr/>
        </p:nvSpPr>
        <p:spPr>
          <a:xfrm>
            <a:off x="3152424" y="2701070"/>
            <a:ext cx="388066" cy="52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DAA1CE-4718-3945-BB23-797C4846DBD2}"/>
              </a:ext>
            </a:extLst>
          </p:cNvPr>
          <p:cNvSpPr/>
          <p:nvPr/>
        </p:nvSpPr>
        <p:spPr>
          <a:xfrm>
            <a:off x="5386388" y="2052594"/>
            <a:ext cx="1237392" cy="52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123781-48FE-AD40-A4C0-7CA3BD67EB9B}"/>
              </a:ext>
            </a:extLst>
          </p:cNvPr>
          <p:cNvSpPr/>
          <p:nvPr/>
        </p:nvSpPr>
        <p:spPr>
          <a:xfrm>
            <a:off x="5617018" y="2536139"/>
            <a:ext cx="1469582" cy="52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5A4E748-A8EA-A845-B9C3-4FB78C6D84A9}"/>
              </a:ext>
            </a:extLst>
          </p:cNvPr>
          <p:cNvSpPr/>
          <p:nvPr/>
        </p:nvSpPr>
        <p:spPr>
          <a:xfrm>
            <a:off x="1004456" y="2052594"/>
            <a:ext cx="388066" cy="52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FF9E5B0-7384-B64F-AC96-8555955CF5B0}"/>
              </a:ext>
            </a:extLst>
          </p:cNvPr>
          <p:cNvSpPr/>
          <p:nvPr/>
        </p:nvSpPr>
        <p:spPr>
          <a:xfrm>
            <a:off x="1004456" y="2701070"/>
            <a:ext cx="388066" cy="52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798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D0F2-CC86-D341-BDF2-7A7262222B14}"/>
              </a:ext>
            </a:extLst>
          </p:cNvPr>
          <p:cNvSpPr>
            <a:spLocks noGrp="1"/>
          </p:cNvSpPr>
          <p:nvPr>
            <p:ph type="title"/>
          </p:nvPr>
        </p:nvSpPr>
        <p:spPr/>
        <p:txBody>
          <a:bodyPr>
            <a:normAutofit/>
          </a:bodyPr>
          <a:lstStyle/>
          <a:p>
            <a:r>
              <a:rPr lang="en-US" sz="3400" dirty="0"/>
              <a:t>Expanding Negative Log Likelihood</a:t>
            </a:r>
          </a:p>
        </p:txBody>
      </p:sp>
      <p:pic>
        <p:nvPicPr>
          <p:cNvPr id="10" name="Picture 9">
            <a:extLst>
              <a:ext uri="{FF2B5EF4-FFF2-40B4-BE49-F238E27FC236}">
                <a16:creationId xmlns:a16="http://schemas.microsoft.com/office/drawing/2014/main" id="{A5BE566C-F864-D748-BD36-0561813AC08F}"/>
              </a:ext>
            </a:extLst>
          </p:cNvPr>
          <p:cNvPicPr>
            <a:picLocks noChangeAspect="1"/>
          </p:cNvPicPr>
          <p:nvPr/>
        </p:nvPicPr>
        <p:blipFill rotWithShape="1">
          <a:blip r:embed="rId3"/>
          <a:srcRect b="56638"/>
          <a:stretch/>
        </p:blipFill>
        <p:spPr>
          <a:xfrm>
            <a:off x="457200" y="1555494"/>
            <a:ext cx="8229600" cy="1473456"/>
          </a:xfrm>
          <a:prstGeom prst="rect">
            <a:avLst/>
          </a:prstGeom>
        </p:spPr>
      </p:pic>
      <p:sp>
        <p:nvSpPr>
          <p:cNvPr id="4" name="Rectangle 3">
            <a:extLst>
              <a:ext uri="{FF2B5EF4-FFF2-40B4-BE49-F238E27FC236}">
                <a16:creationId xmlns:a16="http://schemas.microsoft.com/office/drawing/2014/main" id="{C5FF88E4-7DA0-6F48-B7F1-24B4C926BC07}"/>
              </a:ext>
            </a:extLst>
          </p:cNvPr>
          <p:cNvSpPr/>
          <p:nvPr/>
        </p:nvSpPr>
        <p:spPr>
          <a:xfrm>
            <a:off x="5386388" y="2052594"/>
            <a:ext cx="1237392" cy="52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DAF505B-DAB7-5949-A7F5-D4EF91857988}"/>
              </a:ext>
            </a:extLst>
          </p:cNvPr>
          <p:cNvSpPr/>
          <p:nvPr/>
        </p:nvSpPr>
        <p:spPr>
          <a:xfrm>
            <a:off x="5617018" y="2536139"/>
            <a:ext cx="1469582" cy="52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542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D0F2-CC86-D341-BDF2-7A7262222B14}"/>
              </a:ext>
            </a:extLst>
          </p:cNvPr>
          <p:cNvSpPr>
            <a:spLocks noGrp="1"/>
          </p:cNvSpPr>
          <p:nvPr>
            <p:ph type="title"/>
          </p:nvPr>
        </p:nvSpPr>
        <p:spPr/>
        <p:txBody>
          <a:bodyPr>
            <a:normAutofit/>
          </a:bodyPr>
          <a:lstStyle/>
          <a:p>
            <a:r>
              <a:rPr lang="en-US" sz="3400" dirty="0"/>
              <a:t>Expanding Negative Log Likelihood</a:t>
            </a:r>
          </a:p>
        </p:txBody>
      </p:sp>
      <p:pic>
        <p:nvPicPr>
          <p:cNvPr id="10" name="Picture 9">
            <a:extLst>
              <a:ext uri="{FF2B5EF4-FFF2-40B4-BE49-F238E27FC236}">
                <a16:creationId xmlns:a16="http://schemas.microsoft.com/office/drawing/2014/main" id="{A5BE566C-F864-D748-BD36-0561813AC08F}"/>
              </a:ext>
            </a:extLst>
          </p:cNvPr>
          <p:cNvPicPr>
            <a:picLocks noChangeAspect="1"/>
          </p:cNvPicPr>
          <p:nvPr/>
        </p:nvPicPr>
        <p:blipFill rotWithShape="1">
          <a:blip r:embed="rId3"/>
          <a:srcRect b="56218"/>
          <a:stretch/>
        </p:blipFill>
        <p:spPr>
          <a:xfrm>
            <a:off x="457200" y="1555494"/>
            <a:ext cx="8229600" cy="1487744"/>
          </a:xfrm>
          <a:prstGeom prst="rect">
            <a:avLst/>
          </a:prstGeom>
        </p:spPr>
      </p:pic>
    </p:spTree>
    <p:extLst>
      <p:ext uri="{BB962C8B-B14F-4D97-AF65-F5344CB8AC3E}">
        <p14:creationId xmlns:p14="http://schemas.microsoft.com/office/powerpoint/2010/main" val="2461419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D0F2-CC86-D341-BDF2-7A7262222B14}"/>
              </a:ext>
            </a:extLst>
          </p:cNvPr>
          <p:cNvSpPr>
            <a:spLocks noGrp="1"/>
          </p:cNvSpPr>
          <p:nvPr>
            <p:ph type="title"/>
          </p:nvPr>
        </p:nvSpPr>
        <p:spPr/>
        <p:txBody>
          <a:bodyPr>
            <a:normAutofit/>
          </a:bodyPr>
          <a:lstStyle/>
          <a:p>
            <a:r>
              <a:rPr lang="en-US" sz="3400" dirty="0"/>
              <a:t>Expanding Negative Log Likelihood</a:t>
            </a:r>
          </a:p>
        </p:txBody>
      </p:sp>
      <p:pic>
        <p:nvPicPr>
          <p:cNvPr id="10" name="Picture 9">
            <a:extLst>
              <a:ext uri="{FF2B5EF4-FFF2-40B4-BE49-F238E27FC236}">
                <a16:creationId xmlns:a16="http://schemas.microsoft.com/office/drawing/2014/main" id="{A5BE566C-F864-D748-BD36-0561813AC08F}"/>
              </a:ext>
            </a:extLst>
          </p:cNvPr>
          <p:cNvPicPr>
            <a:picLocks noChangeAspect="1"/>
          </p:cNvPicPr>
          <p:nvPr/>
        </p:nvPicPr>
        <p:blipFill rotWithShape="1">
          <a:blip r:embed="rId3"/>
          <a:srcRect b="31831"/>
          <a:stretch/>
        </p:blipFill>
        <p:spPr>
          <a:xfrm>
            <a:off x="457200" y="1555494"/>
            <a:ext cx="8229600" cy="2316419"/>
          </a:xfrm>
          <a:prstGeom prst="rect">
            <a:avLst/>
          </a:prstGeom>
        </p:spPr>
      </p:pic>
      <p:sp>
        <p:nvSpPr>
          <p:cNvPr id="4" name="Rectangle 3">
            <a:extLst>
              <a:ext uri="{FF2B5EF4-FFF2-40B4-BE49-F238E27FC236}">
                <a16:creationId xmlns:a16="http://schemas.microsoft.com/office/drawing/2014/main" id="{856A351B-C863-1842-B287-E6D02EA0C252}"/>
              </a:ext>
            </a:extLst>
          </p:cNvPr>
          <p:cNvSpPr/>
          <p:nvPr/>
        </p:nvSpPr>
        <p:spPr>
          <a:xfrm>
            <a:off x="4314824" y="3024144"/>
            <a:ext cx="4029075" cy="11049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292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Last Week Recap</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FF0A4CC-983E-2C40-82FF-789A772A354F}"/>
                  </a:ext>
                </a:extLst>
              </p:cNvPr>
              <p:cNvSpPr>
                <a:spLocks noGrp="1"/>
              </p:cNvSpPr>
              <p:nvPr>
                <p:ph idx="1"/>
              </p:nvPr>
            </p:nvSpPr>
            <p:spPr>
              <a:xfrm>
                <a:off x="457200" y="1417638"/>
                <a:ext cx="8229600" cy="4525963"/>
              </a:xfrm>
            </p:spPr>
            <p:txBody>
              <a:bodyPr>
                <a:normAutofit/>
              </a:bodyPr>
              <a:lstStyle/>
              <a:p>
                <a:r>
                  <a:rPr lang="en-US" sz="2600" dirty="0"/>
                  <a:t>Univariate Gaussian</a:t>
                </a:r>
              </a:p>
              <a:p>
                <a:pPr lvl="1"/>
                <a:r>
                  <a:rPr lang="en-US" sz="2600" dirty="0"/>
                  <a:t>ML, MAP, posterior predictive</a:t>
                </a:r>
              </a:p>
              <a:p>
                <a:r>
                  <a:rPr lang="en-US" sz="2600" dirty="0"/>
                  <a:t>Naïve Bayes Classifier</a:t>
                </a:r>
              </a:p>
              <a:p>
                <a:pPr lvl="1"/>
                <a:r>
                  <a:rPr lang="en-US" sz="2600" dirty="0"/>
                  <a:t>Generative classifier: </a:t>
                </a:r>
                <a14:m>
                  <m:oMath xmlns:m="http://schemas.openxmlformats.org/officeDocument/2006/math">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m:t>
                        </m:r>
                        <m:r>
                          <a:rPr lang="en-US" sz="2600" i="1">
                            <a:latin typeface="Cambria Math" panose="02040503050406030204" pitchFamily="18" charset="0"/>
                          </a:rPr>
                          <m:t>𝑦</m:t>
                        </m:r>
                        <m:r>
                          <a:rPr lang="en-US" sz="2600" i="1">
                            <a:latin typeface="Cambria Math" panose="02040503050406030204" pitchFamily="18" charset="0"/>
                          </a:rPr>
                          <m:t> | </m:t>
                        </m:r>
                        <m:r>
                          <m:rPr>
                            <m:nor/>
                          </m:rPr>
                          <a:rPr lang="en-US" sz="2600" dirty="0"/>
                          <m:t>𝛉</m:t>
                        </m:r>
                      </m:e>
                    </m:d>
                    <m:r>
                      <a:rPr lang="en-US" sz="2600" i="1">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 </m:t>
                        </m:r>
                        <m:r>
                          <m:rPr>
                            <m:sty m:val="p"/>
                          </m:rPr>
                          <a:rPr lang="el-GR" sz="2600" i="1" dirty="0">
                            <a:latin typeface="Cambria Math" panose="02040503050406030204" pitchFamily="18" charset="0"/>
                            <a:ea typeface="Cambria Math" panose="02040503050406030204" pitchFamily="18" charset="0"/>
                          </a:rPr>
                          <m:t>λ</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𝑦</m:t>
                        </m:r>
                        <m:r>
                          <a:rPr lang="en-US" sz="2600" i="1">
                            <a:latin typeface="Cambria Math" panose="02040503050406030204" pitchFamily="18" charset="0"/>
                          </a:rPr>
                          <m:t>,</m:t>
                        </m:r>
                        <m:r>
                          <m:rPr>
                            <m:sty m:val="p"/>
                          </m:rPr>
                          <a:rPr lang="el-GR" sz="2600" i="1" dirty="0">
                            <a:latin typeface="Cambria Math" panose="02040503050406030204" pitchFamily="18" charset="0"/>
                            <a:ea typeface="Cambria Math" panose="02040503050406030204" pitchFamily="18" charset="0"/>
                          </a:rPr>
                          <m:t>η</m:t>
                        </m:r>
                      </m:e>
                    </m:d>
                  </m:oMath>
                </a14:m>
                <a:r>
                  <a:rPr lang="en-US" sz="2600" dirty="0"/>
                  <a:t> </a:t>
                </a:r>
              </a:p>
              <a:p>
                <a:pPr lvl="1"/>
                <a:r>
                  <a:rPr lang="en-US" sz="2600" dirty="0"/>
                  <a:t>Features are independent given class labels</a:t>
                </a:r>
              </a:p>
              <a:p>
                <a:pPr lvl="1"/>
                <a:r>
                  <a:rPr lang="en-US" sz="2600" dirty="0"/>
                  <a:t>ML, MAP or posterior predictive strategies for estimating model parameters and classifying new test sample</a:t>
                </a:r>
              </a:p>
              <a:p>
                <a:endParaRPr lang="en-US" sz="2600" dirty="0"/>
              </a:p>
            </p:txBody>
          </p:sp>
        </mc:Choice>
        <mc:Fallback xmlns="">
          <p:sp>
            <p:nvSpPr>
              <p:cNvPr id="4" name="Content Placeholder 2">
                <a:extLst>
                  <a:ext uri="{FF2B5EF4-FFF2-40B4-BE49-F238E27FC236}">
                    <a16:creationId xmlns:a16="http://schemas.microsoft.com/office/drawing/2014/main" id="{FFF0A4CC-983E-2C40-82FF-789A772A354F}"/>
                  </a:ext>
                </a:extLst>
              </p:cNvPr>
              <p:cNvSpPr>
                <a:spLocks noGrp="1" noRot="1" noChangeAspect="1" noMove="1" noResize="1" noEditPoints="1" noAdjustHandles="1" noChangeArrowheads="1" noChangeShapeType="1" noTextEdit="1"/>
              </p:cNvSpPr>
              <p:nvPr>
                <p:ph idx="1"/>
              </p:nvPr>
            </p:nvSpPr>
            <p:spPr>
              <a:xfrm>
                <a:off x="457200" y="1417638"/>
                <a:ext cx="8229600" cy="4525963"/>
              </a:xfrm>
              <a:blipFill>
                <a:blip r:embed="rId3"/>
                <a:stretch>
                  <a:fillRect l="-1235" t="-1120" r="-772"/>
                </a:stretch>
              </a:blipFill>
            </p:spPr>
            <p:txBody>
              <a:bodyPr/>
              <a:lstStyle/>
              <a:p>
                <a:r>
                  <a:rPr lang="en-US">
                    <a:noFill/>
                  </a:rPr>
                  <a:t> </a:t>
                </a:r>
              </a:p>
            </p:txBody>
          </p:sp>
        </mc:Fallback>
      </mc:AlternateContent>
    </p:spTree>
    <p:extLst>
      <p:ext uri="{BB962C8B-B14F-4D97-AF65-F5344CB8AC3E}">
        <p14:creationId xmlns:p14="http://schemas.microsoft.com/office/powerpoint/2010/main" val="1562421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D0F2-CC86-D341-BDF2-7A7262222B14}"/>
              </a:ext>
            </a:extLst>
          </p:cNvPr>
          <p:cNvSpPr>
            <a:spLocks noGrp="1"/>
          </p:cNvSpPr>
          <p:nvPr>
            <p:ph type="title"/>
          </p:nvPr>
        </p:nvSpPr>
        <p:spPr/>
        <p:txBody>
          <a:bodyPr>
            <a:normAutofit/>
          </a:bodyPr>
          <a:lstStyle/>
          <a:p>
            <a:r>
              <a:rPr lang="en-US" sz="3400" dirty="0"/>
              <a:t>Expanding Negative Log Likelihood</a:t>
            </a:r>
          </a:p>
        </p:txBody>
      </p:sp>
      <p:pic>
        <p:nvPicPr>
          <p:cNvPr id="10" name="Picture 9">
            <a:extLst>
              <a:ext uri="{FF2B5EF4-FFF2-40B4-BE49-F238E27FC236}">
                <a16:creationId xmlns:a16="http://schemas.microsoft.com/office/drawing/2014/main" id="{A5BE566C-F864-D748-BD36-0561813AC08F}"/>
              </a:ext>
            </a:extLst>
          </p:cNvPr>
          <p:cNvPicPr>
            <a:picLocks noChangeAspect="1"/>
          </p:cNvPicPr>
          <p:nvPr/>
        </p:nvPicPr>
        <p:blipFill rotWithShape="1">
          <a:blip r:embed="rId3"/>
          <a:srcRect b="29728"/>
          <a:stretch/>
        </p:blipFill>
        <p:spPr>
          <a:xfrm>
            <a:off x="457200" y="1555494"/>
            <a:ext cx="8229600" cy="2387856"/>
          </a:xfrm>
          <a:prstGeom prst="rect">
            <a:avLst/>
          </a:prstGeom>
        </p:spPr>
      </p:pic>
    </p:spTree>
    <p:extLst>
      <p:ext uri="{BB962C8B-B14F-4D97-AF65-F5344CB8AC3E}">
        <p14:creationId xmlns:p14="http://schemas.microsoft.com/office/powerpoint/2010/main" val="2068085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D0F2-CC86-D341-BDF2-7A7262222B14}"/>
              </a:ext>
            </a:extLst>
          </p:cNvPr>
          <p:cNvSpPr>
            <a:spLocks noGrp="1"/>
          </p:cNvSpPr>
          <p:nvPr>
            <p:ph type="title"/>
          </p:nvPr>
        </p:nvSpPr>
        <p:spPr/>
        <p:txBody>
          <a:bodyPr>
            <a:normAutofit/>
          </a:bodyPr>
          <a:lstStyle/>
          <a:p>
            <a:r>
              <a:rPr lang="en-US" sz="3400" dirty="0"/>
              <a:t>Expanding Negative Log Likelihood</a:t>
            </a:r>
          </a:p>
        </p:txBody>
      </p:sp>
      <p:pic>
        <p:nvPicPr>
          <p:cNvPr id="10" name="Picture 9">
            <a:extLst>
              <a:ext uri="{FF2B5EF4-FFF2-40B4-BE49-F238E27FC236}">
                <a16:creationId xmlns:a16="http://schemas.microsoft.com/office/drawing/2014/main" id="{A5BE566C-F864-D748-BD36-0561813AC08F}"/>
              </a:ext>
            </a:extLst>
          </p:cNvPr>
          <p:cNvPicPr>
            <a:picLocks noChangeAspect="1"/>
          </p:cNvPicPr>
          <p:nvPr/>
        </p:nvPicPr>
        <p:blipFill rotWithShape="1">
          <a:blip r:embed="rId3"/>
          <a:srcRect b="16273"/>
          <a:stretch/>
        </p:blipFill>
        <p:spPr>
          <a:xfrm>
            <a:off x="457200" y="1555494"/>
            <a:ext cx="8229600" cy="2845056"/>
          </a:xfrm>
          <a:prstGeom prst="rect">
            <a:avLst/>
          </a:prstGeom>
        </p:spPr>
      </p:pic>
      <p:sp>
        <p:nvSpPr>
          <p:cNvPr id="4" name="Oval 3">
            <a:extLst>
              <a:ext uri="{FF2B5EF4-FFF2-40B4-BE49-F238E27FC236}">
                <a16:creationId xmlns:a16="http://schemas.microsoft.com/office/drawing/2014/main" id="{4127C4BE-DF06-3142-876E-62F8A8820C56}"/>
              </a:ext>
            </a:extLst>
          </p:cNvPr>
          <p:cNvSpPr/>
          <p:nvPr/>
        </p:nvSpPr>
        <p:spPr>
          <a:xfrm>
            <a:off x="5514975" y="2057718"/>
            <a:ext cx="876386" cy="45430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163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D0F2-CC86-D341-BDF2-7A7262222B14}"/>
              </a:ext>
            </a:extLst>
          </p:cNvPr>
          <p:cNvSpPr>
            <a:spLocks noGrp="1"/>
          </p:cNvSpPr>
          <p:nvPr>
            <p:ph type="title"/>
          </p:nvPr>
        </p:nvSpPr>
        <p:spPr/>
        <p:txBody>
          <a:bodyPr>
            <a:normAutofit/>
          </a:bodyPr>
          <a:lstStyle/>
          <a:p>
            <a:r>
              <a:rPr lang="en-US" sz="3400" dirty="0"/>
              <a:t>Expanding Negative Log Likelihood</a:t>
            </a:r>
          </a:p>
        </p:txBody>
      </p:sp>
      <p:pic>
        <p:nvPicPr>
          <p:cNvPr id="10" name="Picture 9">
            <a:extLst>
              <a:ext uri="{FF2B5EF4-FFF2-40B4-BE49-F238E27FC236}">
                <a16:creationId xmlns:a16="http://schemas.microsoft.com/office/drawing/2014/main" id="{A5BE566C-F864-D748-BD36-0561813AC08F}"/>
              </a:ext>
            </a:extLst>
          </p:cNvPr>
          <p:cNvPicPr>
            <a:picLocks noChangeAspect="1"/>
          </p:cNvPicPr>
          <p:nvPr/>
        </p:nvPicPr>
        <p:blipFill>
          <a:blip r:embed="rId3"/>
          <a:stretch>
            <a:fillRect/>
          </a:stretch>
        </p:blipFill>
        <p:spPr>
          <a:xfrm>
            <a:off x="457200" y="1555494"/>
            <a:ext cx="8229600" cy="3398028"/>
          </a:xfrm>
          <a:prstGeom prst="rect">
            <a:avLst/>
          </a:prstGeom>
        </p:spPr>
      </p:pic>
      <p:sp>
        <p:nvSpPr>
          <p:cNvPr id="4" name="Oval 3">
            <a:extLst>
              <a:ext uri="{FF2B5EF4-FFF2-40B4-BE49-F238E27FC236}">
                <a16:creationId xmlns:a16="http://schemas.microsoft.com/office/drawing/2014/main" id="{B9B4D020-945F-BA4F-B8BC-2995D7C1B087}"/>
              </a:ext>
            </a:extLst>
          </p:cNvPr>
          <p:cNvSpPr/>
          <p:nvPr/>
        </p:nvSpPr>
        <p:spPr>
          <a:xfrm>
            <a:off x="5796273" y="2486341"/>
            <a:ext cx="1404624" cy="599757"/>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9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802FB-B7C2-E34C-A7AE-28CD7B00AACF}"/>
              </a:ext>
            </a:extLst>
          </p:cNvPr>
          <p:cNvSpPr>
            <a:spLocks noGrp="1"/>
          </p:cNvSpPr>
          <p:nvPr>
            <p:ph type="title"/>
          </p:nvPr>
        </p:nvSpPr>
        <p:spPr>
          <a:xfrm>
            <a:off x="457200" y="77788"/>
            <a:ext cx="8229600" cy="1143000"/>
          </a:xfrm>
        </p:spPr>
        <p:txBody>
          <a:bodyPr>
            <a:normAutofit/>
          </a:bodyPr>
          <a:lstStyle/>
          <a:p>
            <a:r>
              <a:rPr lang="en-US" sz="3400" dirty="0"/>
              <a:t>Gradient &amp; Hessian</a:t>
            </a:r>
          </a:p>
        </p:txBody>
      </p:sp>
      <p:pic>
        <p:nvPicPr>
          <p:cNvPr id="10" name="Picture 9">
            <a:extLst>
              <a:ext uri="{FF2B5EF4-FFF2-40B4-BE49-F238E27FC236}">
                <a16:creationId xmlns:a16="http://schemas.microsoft.com/office/drawing/2014/main" id="{F309E62A-712E-7F41-A460-75969BB215F2}"/>
              </a:ext>
            </a:extLst>
          </p:cNvPr>
          <p:cNvPicPr>
            <a:picLocks noChangeAspect="1"/>
          </p:cNvPicPr>
          <p:nvPr/>
        </p:nvPicPr>
        <p:blipFill rotWithShape="1">
          <a:blip r:embed="rId3"/>
          <a:srcRect b="63005"/>
          <a:stretch/>
        </p:blipFill>
        <p:spPr>
          <a:xfrm>
            <a:off x="228600" y="1038502"/>
            <a:ext cx="8686800" cy="2061886"/>
          </a:xfrm>
          <a:prstGeom prst="rect">
            <a:avLst/>
          </a:prstGeom>
        </p:spPr>
      </p:pic>
    </p:spTree>
    <p:extLst>
      <p:ext uri="{BB962C8B-B14F-4D97-AF65-F5344CB8AC3E}">
        <p14:creationId xmlns:p14="http://schemas.microsoft.com/office/powerpoint/2010/main" val="1745189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802FB-B7C2-E34C-A7AE-28CD7B00AACF}"/>
              </a:ext>
            </a:extLst>
          </p:cNvPr>
          <p:cNvSpPr>
            <a:spLocks noGrp="1"/>
          </p:cNvSpPr>
          <p:nvPr>
            <p:ph type="title"/>
          </p:nvPr>
        </p:nvSpPr>
        <p:spPr>
          <a:xfrm>
            <a:off x="457200" y="77788"/>
            <a:ext cx="8229600" cy="1143000"/>
          </a:xfrm>
        </p:spPr>
        <p:txBody>
          <a:bodyPr>
            <a:normAutofit/>
          </a:bodyPr>
          <a:lstStyle/>
          <a:p>
            <a:r>
              <a:rPr lang="en-US" sz="3400" dirty="0"/>
              <a:t>Gradient &amp; Hessian</a:t>
            </a:r>
          </a:p>
        </p:txBody>
      </p:sp>
      <p:pic>
        <p:nvPicPr>
          <p:cNvPr id="10" name="Picture 9">
            <a:extLst>
              <a:ext uri="{FF2B5EF4-FFF2-40B4-BE49-F238E27FC236}">
                <a16:creationId xmlns:a16="http://schemas.microsoft.com/office/drawing/2014/main" id="{F309E62A-712E-7F41-A460-75969BB215F2}"/>
              </a:ext>
            </a:extLst>
          </p:cNvPr>
          <p:cNvPicPr>
            <a:picLocks noChangeAspect="1"/>
          </p:cNvPicPr>
          <p:nvPr/>
        </p:nvPicPr>
        <p:blipFill rotWithShape="1">
          <a:blip r:embed="rId3"/>
          <a:srcRect b="9685"/>
          <a:stretch/>
        </p:blipFill>
        <p:spPr>
          <a:xfrm>
            <a:off x="228600" y="1038502"/>
            <a:ext cx="8686800" cy="5033686"/>
          </a:xfrm>
          <a:prstGeom prst="rect">
            <a:avLst/>
          </a:prstGeom>
        </p:spPr>
      </p:pic>
      <p:sp>
        <p:nvSpPr>
          <p:cNvPr id="4" name="Rectangle 3">
            <a:extLst>
              <a:ext uri="{FF2B5EF4-FFF2-40B4-BE49-F238E27FC236}">
                <a16:creationId xmlns:a16="http://schemas.microsoft.com/office/drawing/2014/main" id="{28A4F313-A902-4940-87E9-FDDA6707D1D9}"/>
              </a:ext>
            </a:extLst>
          </p:cNvPr>
          <p:cNvSpPr/>
          <p:nvPr/>
        </p:nvSpPr>
        <p:spPr>
          <a:xfrm>
            <a:off x="2271712" y="4481469"/>
            <a:ext cx="4886326" cy="747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564B5F-12E2-9E4A-A0B6-567415947C87}"/>
              </a:ext>
            </a:extLst>
          </p:cNvPr>
          <p:cNvSpPr/>
          <p:nvPr/>
        </p:nvSpPr>
        <p:spPr>
          <a:xfrm>
            <a:off x="5713413" y="3733713"/>
            <a:ext cx="2162175" cy="747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E01845-E89C-394F-B8B3-01F1DEC874B7}"/>
              </a:ext>
            </a:extLst>
          </p:cNvPr>
          <p:cNvSpPr/>
          <p:nvPr/>
        </p:nvSpPr>
        <p:spPr>
          <a:xfrm>
            <a:off x="2822576" y="5324432"/>
            <a:ext cx="6092824" cy="747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38190FC-E111-DA49-997E-5F26DB1F1CB9}"/>
              </a:ext>
            </a:extLst>
          </p:cNvPr>
          <p:cNvSpPr/>
          <p:nvPr/>
        </p:nvSpPr>
        <p:spPr>
          <a:xfrm>
            <a:off x="457200" y="5750653"/>
            <a:ext cx="6092824" cy="747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052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802FB-B7C2-E34C-A7AE-28CD7B00AACF}"/>
              </a:ext>
            </a:extLst>
          </p:cNvPr>
          <p:cNvSpPr>
            <a:spLocks noGrp="1"/>
          </p:cNvSpPr>
          <p:nvPr>
            <p:ph type="title"/>
          </p:nvPr>
        </p:nvSpPr>
        <p:spPr>
          <a:xfrm>
            <a:off x="457200" y="77788"/>
            <a:ext cx="8229600" cy="1143000"/>
          </a:xfrm>
        </p:spPr>
        <p:txBody>
          <a:bodyPr>
            <a:normAutofit/>
          </a:bodyPr>
          <a:lstStyle/>
          <a:p>
            <a:r>
              <a:rPr lang="en-US" sz="3400" dirty="0"/>
              <a:t>Gradient &amp; Hessian</a:t>
            </a:r>
          </a:p>
        </p:txBody>
      </p:sp>
      <p:pic>
        <p:nvPicPr>
          <p:cNvPr id="10" name="Picture 9">
            <a:extLst>
              <a:ext uri="{FF2B5EF4-FFF2-40B4-BE49-F238E27FC236}">
                <a16:creationId xmlns:a16="http://schemas.microsoft.com/office/drawing/2014/main" id="{F309E62A-712E-7F41-A460-75969BB215F2}"/>
              </a:ext>
            </a:extLst>
          </p:cNvPr>
          <p:cNvPicPr>
            <a:picLocks noChangeAspect="1"/>
          </p:cNvPicPr>
          <p:nvPr/>
        </p:nvPicPr>
        <p:blipFill rotWithShape="1">
          <a:blip r:embed="rId3"/>
          <a:srcRect b="9685"/>
          <a:stretch/>
        </p:blipFill>
        <p:spPr>
          <a:xfrm>
            <a:off x="228600" y="1038502"/>
            <a:ext cx="8686800" cy="5033686"/>
          </a:xfrm>
          <a:prstGeom prst="rect">
            <a:avLst/>
          </a:prstGeom>
        </p:spPr>
      </p:pic>
      <p:sp>
        <p:nvSpPr>
          <p:cNvPr id="4" name="Rectangle 3">
            <a:extLst>
              <a:ext uri="{FF2B5EF4-FFF2-40B4-BE49-F238E27FC236}">
                <a16:creationId xmlns:a16="http://schemas.microsoft.com/office/drawing/2014/main" id="{87BFA2EB-2FE3-0D43-B1F1-29692A60E5FF}"/>
              </a:ext>
            </a:extLst>
          </p:cNvPr>
          <p:cNvSpPr/>
          <p:nvPr/>
        </p:nvSpPr>
        <p:spPr>
          <a:xfrm>
            <a:off x="2271712" y="4481469"/>
            <a:ext cx="4886326" cy="747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843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802FB-B7C2-E34C-A7AE-28CD7B00AACF}"/>
              </a:ext>
            </a:extLst>
          </p:cNvPr>
          <p:cNvSpPr>
            <a:spLocks noGrp="1"/>
          </p:cNvSpPr>
          <p:nvPr>
            <p:ph type="title"/>
          </p:nvPr>
        </p:nvSpPr>
        <p:spPr>
          <a:xfrm>
            <a:off x="457200" y="77788"/>
            <a:ext cx="8229600" cy="1143000"/>
          </a:xfrm>
        </p:spPr>
        <p:txBody>
          <a:bodyPr>
            <a:normAutofit/>
          </a:bodyPr>
          <a:lstStyle/>
          <a:p>
            <a:r>
              <a:rPr lang="en-US" sz="3400" dirty="0"/>
              <a:t>Gradient &amp; Hessian</a:t>
            </a:r>
          </a:p>
        </p:txBody>
      </p:sp>
      <p:pic>
        <p:nvPicPr>
          <p:cNvPr id="10" name="Picture 9">
            <a:extLst>
              <a:ext uri="{FF2B5EF4-FFF2-40B4-BE49-F238E27FC236}">
                <a16:creationId xmlns:a16="http://schemas.microsoft.com/office/drawing/2014/main" id="{F309E62A-712E-7F41-A460-75969BB215F2}"/>
              </a:ext>
            </a:extLst>
          </p:cNvPr>
          <p:cNvPicPr>
            <a:picLocks noChangeAspect="1"/>
          </p:cNvPicPr>
          <p:nvPr/>
        </p:nvPicPr>
        <p:blipFill rotWithShape="1">
          <a:blip r:embed="rId3"/>
          <a:srcRect b="9685"/>
          <a:stretch/>
        </p:blipFill>
        <p:spPr>
          <a:xfrm>
            <a:off x="228600" y="1038502"/>
            <a:ext cx="8686800" cy="5033686"/>
          </a:xfrm>
          <a:prstGeom prst="rect">
            <a:avLst/>
          </a:prstGeom>
        </p:spPr>
      </p:pic>
      <p:sp>
        <p:nvSpPr>
          <p:cNvPr id="4" name="Rectangle 3">
            <a:extLst>
              <a:ext uri="{FF2B5EF4-FFF2-40B4-BE49-F238E27FC236}">
                <a16:creationId xmlns:a16="http://schemas.microsoft.com/office/drawing/2014/main" id="{87BFA2EB-2FE3-0D43-B1F1-29692A60E5FF}"/>
              </a:ext>
            </a:extLst>
          </p:cNvPr>
          <p:cNvSpPr/>
          <p:nvPr/>
        </p:nvSpPr>
        <p:spPr>
          <a:xfrm>
            <a:off x="2271712" y="4481469"/>
            <a:ext cx="4886326" cy="747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788FC6F-3908-494D-901B-7317240A6AC5}"/>
              </a:ext>
            </a:extLst>
          </p:cNvPr>
          <p:cNvSpPr/>
          <p:nvPr/>
        </p:nvSpPr>
        <p:spPr>
          <a:xfrm>
            <a:off x="1983085" y="4481469"/>
            <a:ext cx="5174953" cy="7565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A392514-9BCE-2942-97C6-4947284D3D1A}"/>
              </a:ext>
            </a:extLst>
          </p:cNvPr>
          <p:cNvCxnSpPr>
            <a:cxnSpLocks/>
          </p:cNvCxnSpPr>
          <p:nvPr/>
        </p:nvCxnSpPr>
        <p:spPr>
          <a:xfrm flipV="1">
            <a:off x="5907777" y="4214152"/>
            <a:ext cx="194872" cy="374754"/>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1D6957F-E392-CD4B-A08E-9C18264C9AC6}"/>
              </a:ext>
            </a:extLst>
          </p:cNvPr>
          <p:cNvSpPr txBox="1"/>
          <p:nvPr/>
        </p:nvSpPr>
        <p:spPr>
          <a:xfrm>
            <a:off x="5445183" y="4588906"/>
            <a:ext cx="734496" cy="369332"/>
          </a:xfrm>
          <a:prstGeom prst="rect">
            <a:avLst/>
          </a:prstGeom>
          <a:noFill/>
        </p:spPr>
        <p:txBody>
          <a:bodyPr wrap="none" rtlCol="0">
            <a:spAutoFit/>
          </a:bodyPr>
          <a:lstStyle/>
          <a:p>
            <a:r>
              <a:rPr lang="en-US" dirty="0"/>
              <a:t>D x N </a:t>
            </a:r>
          </a:p>
        </p:txBody>
      </p:sp>
      <p:sp>
        <p:nvSpPr>
          <p:cNvPr id="8" name="TextBox 7">
            <a:extLst>
              <a:ext uri="{FF2B5EF4-FFF2-40B4-BE49-F238E27FC236}">
                <a16:creationId xmlns:a16="http://schemas.microsoft.com/office/drawing/2014/main" id="{880EBF1F-2D16-1B43-90BB-F92FC4AF19BF}"/>
              </a:ext>
            </a:extLst>
          </p:cNvPr>
          <p:cNvSpPr txBox="1"/>
          <p:nvPr/>
        </p:nvSpPr>
        <p:spPr>
          <a:xfrm>
            <a:off x="6158615" y="4588906"/>
            <a:ext cx="655949" cy="369332"/>
          </a:xfrm>
          <a:prstGeom prst="rect">
            <a:avLst/>
          </a:prstGeom>
          <a:noFill/>
        </p:spPr>
        <p:txBody>
          <a:bodyPr wrap="none" rtlCol="0">
            <a:spAutoFit/>
          </a:bodyPr>
          <a:lstStyle/>
          <a:p>
            <a:r>
              <a:rPr lang="en-US" dirty="0"/>
              <a:t>N x 1</a:t>
            </a:r>
          </a:p>
        </p:txBody>
      </p:sp>
      <p:cxnSp>
        <p:nvCxnSpPr>
          <p:cNvPr id="9" name="Straight Connector 8">
            <a:extLst>
              <a:ext uri="{FF2B5EF4-FFF2-40B4-BE49-F238E27FC236}">
                <a16:creationId xmlns:a16="http://schemas.microsoft.com/office/drawing/2014/main" id="{10583423-A574-D140-9AC3-DE5987F8DD2B}"/>
              </a:ext>
            </a:extLst>
          </p:cNvPr>
          <p:cNvCxnSpPr>
            <a:cxnSpLocks/>
          </p:cNvCxnSpPr>
          <p:nvPr/>
        </p:nvCxnSpPr>
        <p:spPr>
          <a:xfrm flipV="1">
            <a:off x="6333508" y="4246631"/>
            <a:ext cx="194872" cy="374754"/>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4BC9705-BB12-A446-90CD-6B2755F7715B}"/>
              </a:ext>
            </a:extLst>
          </p:cNvPr>
          <p:cNvSpPr txBox="1"/>
          <p:nvPr/>
        </p:nvSpPr>
        <p:spPr>
          <a:xfrm>
            <a:off x="6962092" y="4588906"/>
            <a:ext cx="655949" cy="369332"/>
          </a:xfrm>
          <a:prstGeom prst="rect">
            <a:avLst/>
          </a:prstGeom>
          <a:noFill/>
        </p:spPr>
        <p:txBody>
          <a:bodyPr wrap="none" rtlCol="0">
            <a:spAutoFit/>
          </a:bodyPr>
          <a:lstStyle/>
          <a:p>
            <a:r>
              <a:rPr lang="en-US" dirty="0"/>
              <a:t>N x 1</a:t>
            </a:r>
          </a:p>
        </p:txBody>
      </p:sp>
      <p:cxnSp>
        <p:nvCxnSpPr>
          <p:cNvPr id="12" name="Straight Connector 11">
            <a:extLst>
              <a:ext uri="{FF2B5EF4-FFF2-40B4-BE49-F238E27FC236}">
                <a16:creationId xmlns:a16="http://schemas.microsoft.com/office/drawing/2014/main" id="{16A8B28E-C497-E949-845C-34DB84399F4C}"/>
              </a:ext>
            </a:extLst>
          </p:cNvPr>
          <p:cNvCxnSpPr>
            <a:cxnSpLocks/>
          </p:cNvCxnSpPr>
          <p:nvPr/>
        </p:nvCxnSpPr>
        <p:spPr>
          <a:xfrm flipH="1" flipV="1">
            <a:off x="6962092" y="4246631"/>
            <a:ext cx="174893" cy="3747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A1AE33C-86FE-3042-8931-61782DFFAD77}"/>
              </a:ext>
            </a:extLst>
          </p:cNvPr>
          <p:cNvCxnSpPr>
            <a:cxnSpLocks/>
          </p:cNvCxnSpPr>
          <p:nvPr/>
        </p:nvCxnSpPr>
        <p:spPr>
          <a:xfrm flipV="1">
            <a:off x="2164530" y="4278527"/>
            <a:ext cx="194872" cy="374754"/>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92B2D7C-ED80-B741-893D-EBDFDCF82FEA}"/>
              </a:ext>
            </a:extLst>
          </p:cNvPr>
          <p:cNvSpPr txBox="1"/>
          <p:nvPr/>
        </p:nvSpPr>
        <p:spPr>
          <a:xfrm>
            <a:off x="1701936" y="4653281"/>
            <a:ext cx="702436" cy="369332"/>
          </a:xfrm>
          <a:prstGeom prst="rect">
            <a:avLst/>
          </a:prstGeom>
          <a:noFill/>
        </p:spPr>
        <p:txBody>
          <a:bodyPr wrap="none" rtlCol="0">
            <a:spAutoFit/>
          </a:bodyPr>
          <a:lstStyle/>
          <a:p>
            <a:r>
              <a:rPr lang="en-US" dirty="0"/>
              <a:t>D x 1 </a:t>
            </a:r>
          </a:p>
        </p:txBody>
      </p:sp>
    </p:spTree>
    <p:extLst>
      <p:ext uri="{BB962C8B-B14F-4D97-AF65-F5344CB8AC3E}">
        <p14:creationId xmlns:p14="http://schemas.microsoft.com/office/powerpoint/2010/main" val="2093129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802FB-B7C2-E34C-A7AE-28CD7B00AACF}"/>
              </a:ext>
            </a:extLst>
          </p:cNvPr>
          <p:cNvSpPr>
            <a:spLocks noGrp="1"/>
          </p:cNvSpPr>
          <p:nvPr>
            <p:ph type="title"/>
          </p:nvPr>
        </p:nvSpPr>
        <p:spPr>
          <a:xfrm>
            <a:off x="457200" y="77788"/>
            <a:ext cx="8229600" cy="1143000"/>
          </a:xfrm>
        </p:spPr>
        <p:txBody>
          <a:bodyPr>
            <a:normAutofit/>
          </a:bodyPr>
          <a:lstStyle/>
          <a:p>
            <a:r>
              <a:rPr lang="en-US" sz="3400" dirty="0"/>
              <a:t>Gradient &amp; Hessian</a:t>
            </a:r>
          </a:p>
        </p:txBody>
      </p:sp>
      <p:pic>
        <p:nvPicPr>
          <p:cNvPr id="10" name="Picture 9">
            <a:extLst>
              <a:ext uri="{FF2B5EF4-FFF2-40B4-BE49-F238E27FC236}">
                <a16:creationId xmlns:a16="http://schemas.microsoft.com/office/drawing/2014/main" id="{F309E62A-712E-7F41-A460-75969BB215F2}"/>
              </a:ext>
            </a:extLst>
          </p:cNvPr>
          <p:cNvPicPr>
            <a:picLocks noChangeAspect="1"/>
          </p:cNvPicPr>
          <p:nvPr/>
        </p:nvPicPr>
        <p:blipFill>
          <a:blip r:embed="rId3"/>
          <a:stretch>
            <a:fillRect/>
          </a:stretch>
        </p:blipFill>
        <p:spPr>
          <a:xfrm>
            <a:off x="228600" y="1038502"/>
            <a:ext cx="8686800" cy="5573502"/>
          </a:xfrm>
          <a:prstGeom prst="rect">
            <a:avLst/>
          </a:prstGeom>
        </p:spPr>
      </p:pic>
      <p:sp>
        <p:nvSpPr>
          <p:cNvPr id="4" name="Rectangle 3">
            <a:extLst>
              <a:ext uri="{FF2B5EF4-FFF2-40B4-BE49-F238E27FC236}">
                <a16:creationId xmlns:a16="http://schemas.microsoft.com/office/drawing/2014/main" id="{ACE0D16C-0683-A540-820F-9724F7855058}"/>
              </a:ext>
            </a:extLst>
          </p:cNvPr>
          <p:cNvSpPr/>
          <p:nvPr/>
        </p:nvSpPr>
        <p:spPr>
          <a:xfrm>
            <a:off x="5929312" y="4481469"/>
            <a:ext cx="1228725" cy="747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4486DA0-DA9B-BE4C-A78F-6C6363ED57D1}"/>
              </a:ext>
            </a:extLst>
          </p:cNvPr>
          <p:cNvSpPr/>
          <p:nvPr/>
        </p:nvSpPr>
        <p:spPr>
          <a:xfrm>
            <a:off x="3052762" y="6110244"/>
            <a:ext cx="5862638" cy="747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9CD48C-32F3-AF4C-A9F4-C9B36FB12A69}"/>
              </a:ext>
            </a:extLst>
          </p:cNvPr>
          <p:cNvSpPr/>
          <p:nvPr/>
        </p:nvSpPr>
        <p:spPr>
          <a:xfrm>
            <a:off x="681036" y="6304757"/>
            <a:ext cx="5862638" cy="5532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815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802FB-B7C2-E34C-A7AE-28CD7B00AACF}"/>
              </a:ext>
            </a:extLst>
          </p:cNvPr>
          <p:cNvSpPr>
            <a:spLocks noGrp="1"/>
          </p:cNvSpPr>
          <p:nvPr>
            <p:ph type="title"/>
          </p:nvPr>
        </p:nvSpPr>
        <p:spPr>
          <a:xfrm>
            <a:off x="457200" y="77788"/>
            <a:ext cx="8229600" cy="1143000"/>
          </a:xfrm>
        </p:spPr>
        <p:txBody>
          <a:bodyPr>
            <a:normAutofit/>
          </a:bodyPr>
          <a:lstStyle/>
          <a:p>
            <a:r>
              <a:rPr lang="en-US" sz="3400" dirty="0"/>
              <a:t>Gradient &amp; Hessian</a:t>
            </a:r>
          </a:p>
        </p:txBody>
      </p:sp>
      <p:pic>
        <p:nvPicPr>
          <p:cNvPr id="10" name="Picture 9">
            <a:extLst>
              <a:ext uri="{FF2B5EF4-FFF2-40B4-BE49-F238E27FC236}">
                <a16:creationId xmlns:a16="http://schemas.microsoft.com/office/drawing/2014/main" id="{F309E62A-712E-7F41-A460-75969BB215F2}"/>
              </a:ext>
            </a:extLst>
          </p:cNvPr>
          <p:cNvPicPr>
            <a:picLocks noChangeAspect="1"/>
          </p:cNvPicPr>
          <p:nvPr/>
        </p:nvPicPr>
        <p:blipFill>
          <a:blip r:embed="rId3"/>
          <a:stretch>
            <a:fillRect/>
          </a:stretch>
        </p:blipFill>
        <p:spPr>
          <a:xfrm>
            <a:off x="228600" y="1038502"/>
            <a:ext cx="8686800" cy="5573502"/>
          </a:xfrm>
          <a:prstGeom prst="rect">
            <a:avLst/>
          </a:prstGeom>
        </p:spPr>
      </p:pic>
    </p:spTree>
    <p:extLst>
      <p:ext uri="{BB962C8B-B14F-4D97-AF65-F5344CB8AC3E}">
        <p14:creationId xmlns:p14="http://schemas.microsoft.com/office/powerpoint/2010/main" val="3465163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802FB-B7C2-E34C-A7AE-28CD7B00AACF}"/>
              </a:ext>
            </a:extLst>
          </p:cNvPr>
          <p:cNvSpPr>
            <a:spLocks noGrp="1"/>
          </p:cNvSpPr>
          <p:nvPr>
            <p:ph type="title"/>
          </p:nvPr>
        </p:nvSpPr>
        <p:spPr>
          <a:xfrm>
            <a:off x="457200" y="77788"/>
            <a:ext cx="8229600" cy="1143000"/>
          </a:xfrm>
        </p:spPr>
        <p:txBody>
          <a:bodyPr>
            <a:normAutofit/>
          </a:bodyPr>
          <a:lstStyle/>
          <a:p>
            <a:r>
              <a:rPr lang="en-US" sz="3400" dirty="0"/>
              <a:t>Gradient &amp; Hessian</a:t>
            </a:r>
          </a:p>
        </p:txBody>
      </p:sp>
      <p:pic>
        <p:nvPicPr>
          <p:cNvPr id="10" name="Picture 9">
            <a:extLst>
              <a:ext uri="{FF2B5EF4-FFF2-40B4-BE49-F238E27FC236}">
                <a16:creationId xmlns:a16="http://schemas.microsoft.com/office/drawing/2014/main" id="{F309E62A-712E-7F41-A460-75969BB215F2}"/>
              </a:ext>
            </a:extLst>
          </p:cNvPr>
          <p:cNvPicPr>
            <a:picLocks noChangeAspect="1"/>
          </p:cNvPicPr>
          <p:nvPr/>
        </p:nvPicPr>
        <p:blipFill>
          <a:blip r:embed="rId3"/>
          <a:stretch>
            <a:fillRect/>
          </a:stretch>
        </p:blipFill>
        <p:spPr>
          <a:xfrm>
            <a:off x="228600" y="1038502"/>
            <a:ext cx="8686800" cy="5573502"/>
          </a:xfrm>
          <a:prstGeom prst="rect">
            <a:avLst/>
          </a:prstGeom>
        </p:spPr>
      </p:pic>
      <p:cxnSp>
        <p:nvCxnSpPr>
          <p:cNvPr id="4" name="Straight Connector 3">
            <a:extLst>
              <a:ext uri="{FF2B5EF4-FFF2-40B4-BE49-F238E27FC236}">
                <a16:creationId xmlns:a16="http://schemas.microsoft.com/office/drawing/2014/main" id="{437F8F53-250F-9942-B5D5-FA62AB52D86F}"/>
              </a:ext>
            </a:extLst>
          </p:cNvPr>
          <p:cNvCxnSpPr>
            <a:cxnSpLocks/>
          </p:cNvCxnSpPr>
          <p:nvPr/>
        </p:nvCxnSpPr>
        <p:spPr>
          <a:xfrm flipV="1">
            <a:off x="1899537" y="4880934"/>
            <a:ext cx="299803" cy="190088"/>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4517EB1-28C5-5344-BEE7-BA3D3006E38D}"/>
              </a:ext>
            </a:extLst>
          </p:cNvPr>
          <p:cNvSpPr txBox="1"/>
          <p:nvPr/>
        </p:nvSpPr>
        <p:spPr>
          <a:xfrm>
            <a:off x="1302032" y="5071022"/>
            <a:ext cx="728084" cy="369332"/>
          </a:xfrm>
          <a:prstGeom prst="rect">
            <a:avLst/>
          </a:prstGeom>
          <a:noFill/>
        </p:spPr>
        <p:txBody>
          <a:bodyPr wrap="none" rtlCol="0">
            <a:spAutoFit/>
          </a:bodyPr>
          <a:lstStyle/>
          <a:p>
            <a:r>
              <a:rPr lang="en-US" dirty="0"/>
              <a:t>D x D </a:t>
            </a:r>
          </a:p>
        </p:txBody>
      </p:sp>
      <p:cxnSp>
        <p:nvCxnSpPr>
          <p:cNvPr id="6" name="Straight Connector 5">
            <a:extLst>
              <a:ext uri="{FF2B5EF4-FFF2-40B4-BE49-F238E27FC236}">
                <a16:creationId xmlns:a16="http://schemas.microsoft.com/office/drawing/2014/main" id="{03E6BE28-B10A-0B41-9C76-5E489D5B2EE3}"/>
              </a:ext>
            </a:extLst>
          </p:cNvPr>
          <p:cNvCxnSpPr>
            <a:cxnSpLocks/>
          </p:cNvCxnSpPr>
          <p:nvPr/>
        </p:nvCxnSpPr>
        <p:spPr>
          <a:xfrm flipV="1">
            <a:off x="6066802" y="4951104"/>
            <a:ext cx="209864" cy="304584"/>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2F059C3-4429-B044-8F8B-409205891DD5}"/>
              </a:ext>
            </a:extLst>
          </p:cNvPr>
          <p:cNvSpPr txBox="1"/>
          <p:nvPr/>
        </p:nvSpPr>
        <p:spPr>
          <a:xfrm>
            <a:off x="5465003" y="5101002"/>
            <a:ext cx="734496" cy="369332"/>
          </a:xfrm>
          <a:prstGeom prst="rect">
            <a:avLst/>
          </a:prstGeom>
          <a:noFill/>
        </p:spPr>
        <p:txBody>
          <a:bodyPr wrap="none" rtlCol="0">
            <a:spAutoFit/>
          </a:bodyPr>
          <a:lstStyle/>
          <a:p>
            <a:r>
              <a:rPr lang="en-US" dirty="0"/>
              <a:t>D x N </a:t>
            </a:r>
          </a:p>
        </p:txBody>
      </p:sp>
      <p:cxnSp>
        <p:nvCxnSpPr>
          <p:cNvPr id="8" name="Straight Connector 7">
            <a:extLst>
              <a:ext uri="{FF2B5EF4-FFF2-40B4-BE49-F238E27FC236}">
                <a16:creationId xmlns:a16="http://schemas.microsoft.com/office/drawing/2014/main" id="{8BBFB1AA-69DB-D349-B3B0-C1EFC7FF0A26}"/>
              </a:ext>
            </a:extLst>
          </p:cNvPr>
          <p:cNvCxnSpPr>
            <a:cxnSpLocks/>
          </p:cNvCxnSpPr>
          <p:nvPr/>
        </p:nvCxnSpPr>
        <p:spPr>
          <a:xfrm flipH="1" flipV="1">
            <a:off x="6797550" y="4975978"/>
            <a:ext cx="200667" cy="27971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5922714-B151-BE47-8797-48F9DB9462DE}"/>
              </a:ext>
            </a:extLst>
          </p:cNvPr>
          <p:cNvSpPr txBox="1"/>
          <p:nvPr/>
        </p:nvSpPr>
        <p:spPr>
          <a:xfrm>
            <a:off x="6998217" y="5101002"/>
            <a:ext cx="734496" cy="369332"/>
          </a:xfrm>
          <a:prstGeom prst="rect">
            <a:avLst/>
          </a:prstGeom>
          <a:noFill/>
        </p:spPr>
        <p:txBody>
          <a:bodyPr wrap="none" rtlCol="0">
            <a:spAutoFit/>
          </a:bodyPr>
          <a:lstStyle/>
          <a:p>
            <a:r>
              <a:rPr lang="en-US" dirty="0"/>
              <a:t>N x D </a:t>
            </a:r>
          </a:p>
        </p:txBody>
      </p:sp>
      <p:sp>
        <p:nvSpPr>
          <p:cNvPr id="11" name="TextBox 10">
            <a:extLst>
              <a:ext uri="{FF2B5EF4-FFF2-40B4-BE49-F238E27FC236}">
                <a16:creationId xmlns:a16="http://schemas.microsoft.com/office/drawing/2014/main" id="{28D62543-BC49-DE48-B318-05AE69D137AA}"/>
              </a:ext>
            </a:extLst>
          </p:cNvPr>
          <p:cNvSpPr txBox="1"/>
          <p:nvPr/>
        </p:nvSpPr>
        <p:spPr>
          <a:xfrm>
            <a:off x="6174456" y="5115833"/>
            <a:ext cx="734496" cy="369332"/>
          </a:xfrm>
          <a:prstGeom prst="rect">
            <a:avLst/>
          </a:prstGeom>
          <a:noFill/>
        </p:spPr>
        <p:txBody>
          <a:bodyPr wrap="none" rtlCol="0">
            <a:spAutoFit/>
          </a:bodyPr>
          <a:lstStyle/>
          <a:p>
            <a:r>
              <a:rPr lang="en-US" dirty="0"/>
              <a:t>N x N </a:t>
            </a:r>
          </a:p>
        </p:txBody>
      </p:sp>
      <p:cxnSp>
        <p:nvCxnSpPr>
          <p:cNvPr id="12" name="Straight Connector 11">
            <a:extLst>
              <a:ext uri="{FF2B5EF4-FFF2-40B4-BE49-F238E27FC236}">
                <a16:creationId xmlns:a16="http://schemas.microsoft.com/office/drawing/2014/main" id="{738E6883-4A9D-5243-B619-7B88F42A081C}"/>
              </a:ext>
            </a:extLst>
          </p:cNvPr>
          <p:cNvCxnSpPr>
            <a:cxnSpLocks/>
          </p:cNvCxnSpPr>
          <p:nvPr/>
        </p:nvCxnSpPr>
        <p:spPr>
          <a:xfrm flipV="1">
            <a:off x="6458413" y="4936115"/>
            <a:ext cx="126373" cy="30458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2949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This Week</a:t>
            </a:r>
          </a:p>
        </p:txBody>
      </p:sp>
      <p:sp>
        <p:nvSpPr>
          <p:cNvPr id="5" name="Content Placeholder 2">
            <a:extLst>
              <a:ext uri="{FF2B5EF4-FFF2-40B4-BE49-F238E27FC236}">
                <a16:creationId xmlns:a16="http://schemas.microsoft.com/office/drawing/2014/main" id="{B7D5DC0B-6C11-5140-AA69-256B1F579029}"/>
              </a:ext>
            </a:extLst>
          </p:cNvPr>
          <p:cNvSpPr>
            <a:spLocks noGrp="1"/>
          </p:cNvSpPr>
          <p:nvPr>
            <p:ph idx="1"/>
          </p:nvPr>
        </p:nvSpPr>
        <p:spPr>
          <a:xfrm>
            <a:off x="457200" y="1417638"/>
            <a:ext cx="8229600" cy="4525963"/>
          </a:xfrm>
        </p:spPr>
        <p:txBody>
          <a:bodyPr/>
          <a:lstStyle/>
          <a:p>
            <a:r>
              <a:rPr lang="en-US" dirty="0"/>
              <a:t>Discriminative Classifier</a:t>
            </a:r>
          </a:p>
          <a:p>
            <a:pPr lvl="1"/>
            <a:r>
              <a:rPr lang="en-US" dirty="0"/>
              <a:t>Logistic regression</a:t>
            </a:r>
          </a:p>
          <a:p>
            <a:pPr marL="401638" indent="-344488">
              <a:tabLst>
                <a:tab pos="385763" algn="l"/>
              </a:tabLst>
            </a:pPr>
            <a:r>
              <a:rPr lang="en-US" dirty="0"/>
              <a:t>Basic optimization techniques</a:t>
            </a:r>
          </a:p>
          <a:p>
            <a:pPr marL="0" indent="0">
              <a:buNone/>
            </a:pPr>
            <a:endParaRPr lang="en-US" dirty="0"/>
          </a:p>
        </p:txBody>
      </p:sp>
    </p:spTree>
    <p:extLst>
      <p:ext uri="{BB962C8B-B14F-4D97-AF65-F5344CB8AC3E}">
        <p14:creationId xmlns:p14="http://schemas.microsoft.com/office/powerpoint/2010/main" val="1443924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56E8-1727-4140-95AE-CD278DE955AA}"/>
              </a:ext>
            </a:extLst>
          </p:cNvPr>
          <p:cNvSpPr>
            <a:spLocks noGrp="1"/>
          </p:cNvSpPr>
          <p:nvPr>
            <p:ph type="title"/>
          </p:nvPr>
        </p:nvSpPr>
        <p:spPr>
          <a:xfrm>
            <a:off x="0" y="77788"/>
            <a:ext cx="9144000" cy="1143000"/>
          </a:xfrm>
        </p:spPr>
        <p:txBody>
          <a:bodyPr>
            <a:normAutofit/>
          </a:bodyPr>
          <a:lstStyle/>
          <a:p>
            <a:r>
              <a:rPr lang="en-US" sz="3400" dirty="0"/>
              <a:t>Interlude: Convexity &amp; Global Minimum</a:t>
            </a:r>
          </a:p>
        </p:txBody>
      </p:sp>
      <p:cxnSp>
        <p:nvCxnSpPr>
          <p:cNvPr id="5" name="Straight Arrow Connector 4">
            <a:extLst>
              <a:ext uri="{FF2B5EF4-FFF2-40B4-BE49-F238E27FC236}">
                <a16:creationId xmlns:a16="http://schemas.microsoft.com/office/drawing/2014/main" id="{78159F92-473F-8741-B8E0-702BB82FF175}"/>
              </a:ext>
            </a:extLst>
          </p:cNvPr>
          <p:cNvCxnSpPr/>
          <p:nvPr/>
        </p:nvCxnSpPr>
        <p:spPr>
          <a:xfrm flipV="1">
            <a:off x="569627" y="1030756"/>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92A5DC4-8D69-8741-89CB-C402282ACE68}"/>
              </a:ext>
            </a:extLst>
          </p:cNvPr>
          <p:cNvCxnSpPr>
            <a:cxnSpLocks/>
          </p:cNvCxnSpPr>
          <p:nvPr/>
        </p:nvCxnSpPr>
        <p:spPr>
          <a:xfrm>
            <a:off x="569627" y="2583668"/>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EC8BBC11-F1E2-3C42-96B6-816E9939B892}"/>
              </a:ext>
            </a:extLst>
          </p:cNvPr>
          <p:cNvSpPr/>
          <p:nvPr/>
        </p:nvSpPr>
        <p:spPr>
          <a:xfrm>
            <a:off x="704539" y="1531859"/>
            <a:ext cx="1948721" cy="933512"/>
          </a:xfrm>
          <a:custGeom>
            <a:avLst/>
            <a:gdLst>
              <a:gd name="connsiteX0" fmla="*/ 0 w 1948721"/>
              <a:gd name="connsiteY0" fmla="*/ 0 h 933512"/>
              <a:gd name="connsiteX1" fmla="*/ 44970 w 1948721"/>
              <a:gd name="connsiteY1" fmla="*/ 239843 h 933512"/>
              <a:gd name="connsiteX2" fmla="*/ 164892 w 1948721"/>
              <a:gd name="connsiteY2" fmla="*/ 494675 h 933512"/>
              <a:gd name="connsiteX3" fmla="*/ 254833 w 1948721"/>
              <a:gd name="connsiteY3" fmla="*/ 599607 h 933512"/>
              <a:gd name="connsiteX4" fmla="*/ 419725 w 1948721"/>
              <a:gd name="connsiteY4" fmla="*/ 764498 h 933512"/>
              <a:gd name="connsiteX5" fmla="*/ 569626 w 1948721"/>
              <a:gd name="connsiteY5" fmla="*/ 839449 h 933512"/>
              <a:gd name="connsiteX6" fmla="*/ 824459 w 1948721"/>
              <a:gd name="connsiteY6" fmla="*/ 929390 h 933512"/>
              <a:gd name="connsiteX7" fmla="*/ 1094282 w 1948721"/>
              <a:gd name="connsiteY7" fmla="*/ 899410 h 933512"/>
              <a:gd name="connsiteX8" fmla="*/ 1499016 w 1948721"/>
              <a:gd name="connsiteY8" fmla="*/ 734518 h 933512"/>
              <a:gd name="connsiteX9" fmla="*/ 1693888 w 1948721"/>
              <a:gd name="connsiteY9" fmla="*/ 524656 h 933512"/>
              <a:gd name="connsiteX10" fmla="*/ 1798820 w 1948721"/>
              <a:gd name="connsiteY10" fmla="*/ 359764 h 933512"/>
              <a:gd name="connsiteX11" fmla="*/ 1903751 w 1948721"/>
              <a:gd name="connsiteY11" fmla="*/ 119921 h 933512"/>
              <a:gd name="connsiteX12" fmla="*/ 1948721 w 1948721"/>
              <a:gd name="connsiteY12" fmla="*/ 14990 h 93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8721" h="933512">
                <a:moveTo>
                  <a:pt x="0" y="0"/>
                </a:moveTo>
                <a:cubicBezTo>
                  <a:pt x="8744" y="78698"/>
                  <a:pt x="17488" y="157397"/>
                  <a:pt x="44970" y="239843"/>
                </a:cubicBezTo>
                <a:cubicBezTo>
                  <a:pt x="72452" y="322289"/>
                  <a:pt x="129915" y="434714"/>
                  <a:pt x="164892" y="494675"/>
                </a:cubicBezTo>
                <a:cubicBezTo>
                  <a:pt x="199869" y="554636"/>
                  <a:pt x="212361" y="554636"/>
                  <a:pt x="254833" y="599607"/>
                </a:cubicBezTo>
                <a:cubicBezTo>
                  <a:pt x="297305" y="644578"/>
                  <a:pt x="367260" y="724524"/>
                  <a:pt x="419725" y="764498"/>
                </a:cubicBezTo>
                <a:cubicBezTo>
                  <a:pt x="472190" y="804472"/>
                  <a:pt x="502170" y="811967"/>
                  <a:pt x="569626" y="839449"/>
                </a:cubicBezTo>
                <a:cubicBezTo>
                  <a:pt x="637082" y="866931"/>
                  <a:pt x="737016" y="919397"/>
                  <a:pt x="824459" y="929390"/>
                </a:cubicBezTo>
                <a:cubicBezTo>
                  <a:pt x="911902" y="939384"/>
                  <a:pt x="981856" y="931889"/>
                  <a:pt x="1094282" y="899410"/>
                </a:cubicBezTo>
                <a:cubicBezTo>
                  <a:pt x="1206708" y="866931"/>
                  <a:pt x="1399082" y="796977"/>
                  <a:pt x="1499016" y="734518"/>
                </a:cubicBezTo>
                <a:cubicBezTo>
                  <a:pt x="1598950" y="672059"/>
                  <a:pt x="1643921" y="587115"/>
                  <a:pt x="1693888" y="524656"/>
                </a:cubicBezTo>
                <a:cubicBezTo>
                  <a:pt x="1743855" y="462197"/>
                  <a:pt x="1763843" y="427220"/>
                  <a:pt x="1798820" y="359764"/>
                </a:cubicBezTo>
                <a:cubicBezTo>
                  <a:pt x="1833797" y="292308"/>
                  <a:pt x="1878768" y="177383"/>
                  <a:pt x="1903751" y="119921"/>
                </a:cubicBezTo>
                <a:cubicBezTo>
                  <a:pt x="1928734" y="62459"/>
                  <a:pt x="1938727" y="38724"/>
                  <a:pt x="1948721" y="1499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94D7473-619F-E141-9C7F-BD51F65B226F}"/>
              </a:ext>
            </a:extLst>
          </p:cNvPr>
          <p:cNvSpPr txBox="1"/>
          <p:nvPr/>
        </p:nvSpPr>
        <p:spPr>
          <a:xfrm>
            <a:off x="2968054" y="1220788"/>
            <a:ext cx="2166422" cy="1477328"/>
          </a:xfrm>
          <a:prstGeom prst="rect">
            <a:avLst/>
          </a:prstGeom>
          <a:noFill/>
        </p:spPr>
        <p:txBody>
          <a:bodyPr wrap="square" rtlCol="0">
            <a:spAutoFit/>
          </a:bodyPr>
          <a:lstStyle/>
          <a:p>
            <a:r>
              <a:rPr lang="en-US" dirty="0"/>
              <a:t>2</a:t>
            </a:r>
            <a:r>
              <a:rPr lang="en-US" baseline="30000" dirty="0"/>
              <a:t>nd</a:t>
            </a:r>
            <a:r>
              <a:rPr lang="en-US" dirty="0"/>
              <a:t> derivative is positive everywhere =&gt; convex =&gt; any local minimum is a global minimum</a:t>
            </a:r>
          </a:p>
        </p:txBody>
      </p:sp>
      <p:sp>
        <p:nvSpPr>
          <p:cNvPr id="7" name="TextBox 6">
            <a:extLst>
              <a:ext uri="{FF2B5EF4-FFF2-40B4-BE49-F238E27FC236}">
                <a16:creationId xmlns:a16="http://schemas.microsoft.com/office/drawing/2014/main" id="{266501BC-7D05-B642-886F-44BDC60BC27B}"/>
              </a:ext>
            </a:extLst>
          </p:cNvPr>
          <p:cNvSpPr txBox="1"/>
          <p:nvPr/>
        </p:nvSpPr>
        <p:spPr>
          <a:xfrm>
            <a:off x="2653260" y="2591776"/>
            <a:ext cx="284052" cy="369332"/>
          </a:xfrm>
          <a:prstGeom prst="rect">
            <a:avLst/>
          </a:prstGeom>
          <a:noFill/>
        </p:spPr>
        <p:txBody>
          <a:bodyPr wrap="none" rtlCol="0">
            <a:spAutoFit/>
          </a:bodyPr>
          <a:lstStyle/>
          <a:p>
            <a:r>
              <a:rPr lang="en-US" dirty="0"/>
              <a:t>x</a:t>
            </a:r>
          </a:p>
        </p:txBody>
      </p:sp>
      <p:sp>
        <p:nvSpPr>
          <p:cNvPr id="22" name="TextBox 21">
            <a:extLst>
              <a:ext uri="{FF2B5EF4-FFF2-40B4-BE49-F238E27FC236}">
                <a16:creationId xmlns:a16="http://schemas.microsoft.com/office/drawing/2014/main" id="{513E8E4E-94FA-4041-80D8-D9E219A9DD52}"/>
              </a:ext>
            </a:extLst>
          </p:cNvPr>
          <p:cNvSpPr txBox="1"/>
          <p:nvPr/>
        </p:nvSpPr>
        <p:spPr>
          <a:xfrm>
            <a:off x="562513" y="862307"/>
            <a:ext cx="495649" cy="369332"/>
          </a:xfrm>
          <a:prstGeom prst="rect">
            <a:avLst/>
          </a:prstGeom>
          <a:noFill/>
        </p:spPr>
        <p:txBody>
          <a:bodyPr wrap="none" rtlCol="0">
            <a:spAutoFit/>
          </a:bodyPr>
          <a:lstStyle/>
          <a:p>
            <a:r>
              <a:rPr lang="en-US" dirty="0"/>
              <a:t>f(x)</a:t>
            </a:r>
          </a:p>
        </p:txBody>
      </p:sp>
    </p:spTree>
    <p:extLst>
      <p:ext uri="{BB962C8B-B14F-4D97-AF65-F5344CB8AC3E}">
        <p14:creationId xmlns:p14="http://schemas.microsoft.com/office/powerpoint/2010/main" val="3350147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56E8-1727-4140-95AE-CD278DE955AA}"/>
              </a:ext>
            </a:extLst>
          </p:cNvPr>
          <p:cNvSpPr>
            <a:spLocks noGrp="1"/>
          </p:cNvSpPr>
          <p:nvPr>
            <p:ph type="title"/>
          </p:nvPr>
        </p:nvSpPr>
        <p:spPr>
          <a:xfrm>
            <a:off x="0" y="77788"/>
            <a:ext cx="9144000" cy="1143000"/>
          </a:xfrm>
        </p:spPr>
        <p:txBody>
          <a:bodyPr>
            <a:normAutofit/>
          </a:bodyPr>
          <a:lstStyle/>
          <a:p>
            <a:r>
              <a:rPr lang="en-US" sz="3400" dirty="0"/>
              <a:t>Interlude: Convexity &amp; Global Minimum</a:t>
            </a:r>
          </a:p>
        </p:txBody>
      </p:sp>
      <p:cxnSp>
        <p:nvCxnSpPr>
          <p:cNvPr id="5" name="Straight Arrow Connector 4">
            <a:extLst>
              <a:ext uri="{FF2B5EF4-FFF2-40B4-BE49-F238E27FC236}">
                <a16:creationId xmlns:a16="http://schemas.microsoft.com/office/drawing/2014/main" id="{78159F92-473F-8741-B8E0-702BB82FF175}"/>
              </a:ext>
            </a:extLst>
          </p:cNvPr>
          <p:cNvCxnSpPr/>
          <p:nvPr/>
        </p:nvCxnSpPr>
        <p:spPr>
          <a:xfrm flipV="1">
            <a:off x="569627" y="1030756"/>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92A5DC4-8D69-8741-89CB-C402282ACE68}"/>
              </a:ext>
            </a:extLst>
          </p:cNvPr>
          <p:cNvCxnSpPr>
            <a:cxnSpLocks/>
          </p:cNvCxnSpPr>
          <p:nvPr/>
        </p:nvCxnSpPr>
        <p:spPr>
          <a:xfrm>
            <a:off x="569627" y="2583668"/>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EC8BBC11-F1E2-3C42-96B6-816E9939B892}"/>
              </a:ext>
            </a:extLst>
          </p:cNvPr>
          <p:cNvSpPr/>
          <p:nvPr/>
        </p:nvSpPr>
        <p:spPr>
          <a:xfrm>
            <a:off x="704539" y="1531859"/>
            <a:ext cx="1948721" cy="933512"/>
          </a:xfrm>
          <a:custGeom>
            <a:avLst/>
            <a:gdLst>
              <a:gd name="connsiteX0" fmla="*/ 0 w 1948721"/>
              <a:gd name="connsiteY0" fmla="*/ 0 h 933512"/>
              <a:gd name="connsiteX1" fmla="*/ 44970 w 1948721"/>
              <a:gd name="connsiteY1" fmla="*/ 239843 h 933512"/>
              <a:gd name="connsiteX2" fmla="*/ 164892 w 1948721"/>
              <a:gd name="connsiteY2" fmla="*/ 494675 h 933512"/>
              <a:gd name="connsiteX3" fmla="*/ 254833 w 1948721"/>
              <a:gd name="connsiteY3" fmla="*/ 599607 h 933512"/>
              <a:gd name="connsiteX4" fmla="*/ 419725 w 1948721"/>
              <a:gd name="connsiteY4" fmla="*/ 764498 h 933512"/>
              <a:gd name="connsiteX5" fmla="*/ 569626 w 1948721"/>
              <a:gd name="connsiteY5" fmla="*/ 839449 h 933512"/>
              <a:gd name="connsiteX6" fmla="*/ 824459 w 1948721"/>
              <a:gd name="connsiteY6" fmla="*/ 929390 h 933512"/>
              <a:gd name="connsiteX7" fmla="*/ 1094282 w 1948721"/>
              <a:gd name="connsiteY7" fmla="*/ 899410 h 933512"/>
              <a:gd name="connsiteX8" fmla="*/ 1499016 w 1948721"/>
              <a:gd name="connsiteY8" fmla="*/ 734518 h 933512"/>
              <a:gd name="connsiteX9" fmla="*/ 1693888 w 1948721"/>
              <a:gd name="connsiteY9" fmla="*/ 524656 h 933512"/>
              <a:gd name="connsiteX10" fmla="*/ 1798820 w 1948721"/>
              <a:gd name="connsiteY10" fmla="*/ 359764 h 933512"/>
              <a:gd name="connsiteX11" fmla="*/ 1903751 w 1948721"/>
              <a:gd name="connsiteY11" fmla="*/ 119921 h 933512"/>
              <a:gd name="connsiteX12" fmla="*/ 1948721 w 1948721"/>
              <a:gd name="connsiteY12" fmla="*/ 14990 h 93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8721" h="933512">
                <a:moveTo>
                  <a:pt x="0" y="0"/>
                </a:moveTo>
                <a:cubicBezTo>
                  <a:pt x="8744" y="78698"/>
                  <a:pt x="17488" y="157397"/>
                  <a:pt x="44970" y="239843"/>
                </a:cubicBezTo>
                <a:cubicBezTo>
                  <a:pt x="72452" y="322289"/>
                  <a:pt x="129915" y="434714"/>
                  <a:pt x="164892" y="494675"/>
                </a:cubicBezTo>
                <a:cubicBezTo>
                  <a:pt x="199869" y="554636"/>
                  <a:pt x="212361" y="554636"/>
                  <a:pt x="254833" y="599607"/>
                </a:cubicBezTo>
                <a:cubicBezTo>
                  <a:pt x="297305" y="644578"/>
                  <a:pt x="367260" y="724524"/>
                  <a:pt x="419725" y="764498"/>
                </a:cubicBezTo>
                <a:cubicBezTo>
                  <a:pt x="472190" y="804472"/>
                  <a:pt x="502170" y="811967"/>
                  <a:pt x="569626" y="839449"/>
                </a:cubicBezTo>
                <a:cubicBezTo>
                  <a:pt x="637082" y="866931"/>
                  <a:pt x="737016" y="919397"/>
                  <a:pt x="824459" y="929390"/>
                </a:cubicBezTo>
                <a:cubicBezTo>
                  <a:pt x="911902" y="939384"/>
                  <a:pt x="981856" y="931889"/>
                  <a:pt x="1094282" y="899410"/>
                </a:cubicBezTo>
                <a:cubicBezTo>
                  <a:pt x="1206708" y="866931"/>
                  <a:pt x="1399082" y="796977"/>
                  <a:pt x="1499016" y="734518"/>
                </a:cubicBezTo>
                <a:cubicBezTo>
                  <a:pt x="1598950" y="672059"/>
                  <a:pt x="1643921" y="587115"/>
                  <a:pt x="1693888" y="524656"/>
                </a:cubicBezTo>
                <a:cubicBezTo>
                  <a:pt x="1743855" y="462197"/>
                  <a:pt x="1763843" y="427220"/>
                  <a:pt x="1798820" y="359764"/>
                </a:cubicBezTo>
                <a:cubicBezTo>
                  <a:pt x="1833797" y="292308"/>
                  <a:pt x="1878768" y="177383"/>
                  <a:pt x="1903751" y="119921"/>
                </a:cubicBezTo>
                <a:cubicBezTo>
                  <a:pt x="1928734" y="62459"/>
                  <a:pt x="1938727" y="38724"/>
                  <a:pt x="1948721" y="1499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94D7473-619F-E141-9C7F-BD51F65B226F}"/>
              </a:ext>
            </a:extLst>
          </p:cNvPr>
          <p:cNvSpPr txBox="1"/>
          <p:nvPr/>
        </p:nvSpPr>
        <p:spPr>
          <a:xfrm>
            <a:off x="2968054" y="1220788"/>
            <a:ext cx="2166422" cy="1477328"/>
          </a:xfrm>
          <a:prstGeom prst="rect">
            <a:avLst/>
          </a:prstGeom>
          <a:noFill/>
        </p:spPr>
        <p:txBody>
          <a:bodyPr wrap="square" rtlCol="0">
            <a:spAutoFit/>
          </a:bodyPr>
          <a:lstStyle/>
          <a:p>
            <a:r>
              <a:rPr lang="en-US" dirty="0"/>
              <a:t>2</a:t>
            </a:r>
            <a:r>
              <a:rPr lang="en-US" baseline="30000" dirty="0"/>
              <a:t>nd</a:t>
            </a:r>
            <a:r>
              <a:rPr lang="en-US" dirty="0"/>
              <a:t> derivative is positive everywhere =&gt; convex =&gt; any local minimum is a global minimum</a:t>
            </a:r>
          </a:p>
        </p:txBody>
      </p:sp>
      <p:cxnSp>
        <p:nvCxnSpPr>
          <p:cNvPr id="13" name="Straight Arrow Connector 12">
            <a:extLst>
              <a:ext uri="{FF2B5EF4-FFF2-40B4-BE49-F238E27FC236}">
                <a16:creationId xmlns:a16="http://schemas.microsoft.com/office/drawing/2014/main" id="{ADA1EA24-4A32-BA40-A32B-AE84CF7E3AC0}"/>
              </a:ext>
            </a:extLst>
          </p:cNvPr>
          <p:cNvCxnSpPr/>
          <p:nvPr/>
        </p:nvCxnSpPr>
        <p:spPr>
          <a:xfrm flipV="1">
            <a:off x="569627" y="3289242"/>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5AC17-D70F-B84F-9D6D-1E83A452367E}"/>
              </a:ext>
            </a:extLst>
          </p:cNvPr>
          <p:cNvCxnSpPr>
            <a:cxnSpLocks/>
          </p:cNvCxnSpPr>
          <p:nvPr/>
        </p:nvCxnSpPr>
        <p:spPr>
          <a:xfrm>
            <a:off x="569627" y="4842154"/>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6236DE0-02F9-014D-8D00-4585FAB7FEB4}"/>
              </a:ext>
            </a:extLst>
          </p:cNvPr>
          <p:cNvSpPr txBox="1"/>
          <p:nvPr/>
        </p:nvSpPr>
        <p:spPr>
          <a:xfrm>
            <a:off x="2968054" y="3209454"/>
            <a:ext cx="2443396" cy="1754326"/>
          </a:xfrm>
          <a:prstGeom prst="rect">
            <a:avLst/>
          </a:prstGeom>
          <a:noFill/>
        </p:spPr>
        <p:txBody>
          <a:bodyPr wrap="square" rtlCol="0">
            <a:spAutoFit/>
          </a:bodyPr>
          <a:lstStyle/>
          <a:p>
            <a:r>
              <a:rPr lang="en-US" dirty="0"/>
              <a:t>2</a:t>
            </a:r>
            <a:r>
              <a:rPr lang="en-US" baseline="30000" dirty="0"/>
              <a:t>nd</a:t>
            </a:r>
            <a:r>
              <a:rPr lang="en-US" dirty="0"/>
              <a:t> derivative NOT positive everywhere =&gt; not convex =&gt; local minimum (e.g., red star) might not be global minimum</a:t>
            </a:r>
          </a:p>
        </p:txBody>
      </p:sp>
      <p:sp>
        <p:nvSpPr>
          <p:cNvPr id="18" name="Freeform 17">
            <a:extLst>
              <a:ext uri="{FF2B5EF4-FFF2-40B4-BE49-F238E27FC236}">
                <a16:creationId xmlns:a16="http://schemas.microsoft.com/office/drawing/2014/main" id="{A3FB2220-1FC2-0947-BE78-E00B24B815D8}"/>
              </a:ext>
            </a:extLst>
          </p:cNvPr>
          <p:cNvSpPr/>
          <p:nvPr/>
        </p:nvSpPr>
        <p:spPr>
          <a:xfrm>
            <a:off x="749509" y="3780383"/>
            <a:ext cx="1963712" cy="929452"/>
          </a:xfrm>
          <a:custGeom>
            <a:avLst/>
            <a:gdLst>
              <a:gd name="connsiteX0" fmla="*/ 0 w 1963712"/>
              <a:gd name="connsiteY0" fmla="*/ 14990 h 929452"/>
              <a:gd name="connsiteX1" fmla="*/ 59961 w 1963712"/>
              <a:gd name="connsiteY1" fmla="*/ 449705 h 929452"/>
              <a:gd name="connsiteX2" fmla="*/ 329784 w 1963712"/>
              <a:gd name="connsiteY2" fmla="*/ 794479 h 929452"/>
              <a:gd name="connsiteX3" fmla="*/ 554636 w 1963712"/>
              <a:gd name="connsiteY3" fmla="*/ 929390 h 929452"/>
              <a:gd name="connsiteX4" fmla="*/ 824459 w 1963712"/>
              <a:gd name="connsiteY4" fmla="*/ 809469 h 929452"/>
              <a:gd name="connsiteX5" fmla="*/ 944380 w 1963712"/>
              <a:gd name="connsiteY5" fmla="*/ 629587 h 929452"/>
              <a:gd name="connsiteX6" fmla="*/ 989351 w 1963712"/>
              <a:gd name="connsiteY6" fmla="*/ 404735 h 929452"/>
              <a:gd name="connsiteX7" fmla="*/ 1064302 w 1963712"/>
              <a:gd name="connsiteY7" fmla="*/ 149902 h 929452"/>
              <a:gd name="connsiteX8" fmla="*/ 1199213 w 1963712"/>
              <a:gd name="connsiteY8" fmla="*/ 59961 h 929452"/>
              <a:gd name="connsiteX9" fmla="*/ 1334125 w 1963712"/>
              <a:gd name="connsiteY9" fmla="*/ 239843 h 929452"/>
              <a:gd name="connsiteX10" fmla="*/ 1379095 w 1963712"/>
              <a:gd name="connsiteY10" fmla="*/ 404735 h 929452"/>
              <a:gd name="connsiteX11" fmla="*/ 1528997 w 1963712"/>
              <a:gd name="connsiteY11" fmla="*/ 509666 h 929452"/>
              <a:gd name="connsiteX12" fmla="*/ 1753849 w 1963712"/>
              <a:gd name="connsiteY12" fmla="*/ 464695 h 929452"/>
              <a:gd name="connsiteX13" fmla="*/ 1903751 w 1963712"/>
              <a:gd name="connsiteY13" fmla="*/ 164892 h 929452"/>
              <a:gd name="connsiteX14" fmla="*/ 1963712 w 1963712"/>
              <a:gd name="connsiteY14" fmla="*/ 0 h 929452"/>
              <a:gd name="connsiteX15" fmla="*/ 1963712 w 1963712"/>
              <a:gd name="connsiteY15" fmla="*/ 0 h 9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3712" h="929452">
                <a:moveTo>
                  <a:pt x="0" y="14990"/>
                </a:moveTo>
                <a:cubicBezTo>
                  <a:pt x="2498" y="167390"/>
                  <a:pt x="4997" y="319790"/>
                  <a:pt x="59961" y="449705"/>
                </a:cubicBezTo>
                <a:cubicBezTo>
                  <a:pt x="114925" y="579620"/>
                  <a:pt x="247338" y="714532"/>
                  <a:pt x="329784" y="794479"/>
                </a:cubicBezTo>
                <a:cubicBezTo>
                  <a:pt x="412230" y="874426"/>
                  <a:pt x="472190" y="926892"/>
                  <a:pt x="554636" y="929390"/>
                </a:cubicBezTo>
                <a:cubicBezTo>
                  <a:pt x="637082" y="931888"/>
                  <a:pt x="759502" y="859436"/>
                  <a:pt x="824459" y="809469"/>
                </a:cubicBezTo>
                <a:cubicBezTo>
                  <a:pt x="889416" y="759502"/>
                  <a:pt x="916898" y="697043"/>
                  <a:pt x="944380" y="629587"/>
                </a:cubicBezTo>
                <a:cubicBezTo>
                  <a:pt x="971862" y="562131"/>
                  <a:pt x="969364" y="484683"/>
                  <a:pt x="989351" y="404735"/>
                </a:cubicBezTo>
                <a:cubicBezTo>
                  <a:pt x="1009338" y="324788"/>
                  <a:pt x="1029325" y="207364"/>
                  <a:pt x="1064302" y="149902"/>
                </a:cubicBezTo>
                <a:cubicBezTo>
                  <a:pt x="1099279" y="92440"/>
                  <a:pt x="1154243" y="44971"/>
                  <a:pt x="1199213" y="59961"/>
                </a:cubicBezTo>
                <a:cubicBezTo>
                  <a:pt x="1244183" y="74951"/>
                  <a:pt x="1304145" y="182381"/>
                  <a:pt x="1334125" y="239843"/>
                </a:cubicBezTo>
                <a:cubicBezTo>
                  <a:pt x="1364105" y="297305"/>
                  <a:pt x="1346616" y="359765"/>
                  <a:pt x="1379095" y="404735"/>
                </a:cubicBezTo>
                <a:cubicBezTo>
                  <a:pt x="1411574" y="449706"/>
                  <a:pt x="1466538" y="499673"/>
                  <a:pt x="1528997" y="509666"/>
                </a:cubicBezTo>
                <a:cubicBezTo>
                  <a:pt x="1591456" y="519659"/>
                  <a:pt x="1691390" y="522157"/>
                  <a:pt x="1753849" y="464695"/>
                </a:cubicBezTo>
                <a:cubicBezTo>
                  <a:pt x="1816308" y="407233"/>
                  <a:pt x="1868774" y="242341"/>
                  <a:pt x="1903751" y="164892"/>
                </a:cubicBezTo>
                <a:cubicBezTo>
                  <a:pt x="1938728" y="87443"/>
                  <a:pt x="1963712" y="0"/>
                  <a:pt x="1963712" y="0"/>
                </a:cubicBezTo>
                <a:lnTo>
                  <a:pt x="1963712" y="0"/>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829FF740-E23A-9941-B991-374323525293}"/>
              </a:ext>
            </a:extLst>
          </p:cNvPr>
          <p:cNvSpPr>
            <a:spLocks noChangeAspect="1"/>
          </p:cNvSpPr>
          <p:nvPr/>
        </p:nvSpPr>
        <p:spPr>
          <a:xfrm>
            <a:off x="2320480" y="4330922"/>
            <a:ext cx="182880" cy="18288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45CDCF1-8383-FC49-8D8D-70075D76CB5F}"/>
              </a:ext>
            </a:extLst>
          </p:cNvPr>
          <p:cNvSpPr txBox="1"/>
          <p:nvPr/>
        </p:nvSpPr>
        <p:spPr>
          <a:xfrm>
            <a:off x="2653260" y="2591776"/>
            <a:ext cx="284052" cy="369332"/>
          </a:xfrm>
          <a:prstGeom prst="rect">
            <a:avLst/>
          </a:prstGeom>
          <a:noFill/>
        </p:spPr>
        <p:txBody>
          <a:bodyPr wrap="none" rtlCol="0">
            <a:spAutoFit/>
          </a:bodyPr>
          <a:lstStyle/>
          <a:p>
            <a:r>
              <a:rPr lang="en-US" dirty="0"/>
              <a:t>x</a:t>
            </a:r>
          </a:p>
        </p:txBody>
      </p:sp>
      <p:sp>
        <p:nvSpPr>
          <p:cNvPr id="22" name="TextBox 21">
            <a:extLst>
              <a:ext uri="{FF2B5EF4-FFF2-40B4-BE49-F238E27FC236}">
                <a16:creationId xmlns:a16="http://schemas.microsoft.com/office/drawing/2014/main" id="{944A107C-8AC7-0741-8455-87031A04E02A}"/>
              </a:ext>
            </a:extLst>
          </p:cNvPr>
          <p:cNvSpPr txBox="1"/>
          <p:nvPr/>
        </p:nvSpPr>
        <p:spPr>
          <a:xfrm>
            <a:off x="562513" y="862307"/>
            <a:ext cx="495649" cy="369332"/>
          </a:xfrm>
          <a:prstGeom prst="rect">
            <a:avLst/>
          </a:prstGeom>
          <a:noFill/>
        </p:spPr>
        <p:txBody>
          <a:bodyPr wrap="none" rtlCol="0">
            <a:spAutoFit/>
          </a:bodyPr>
          <a:lstStyle/>
          <a:p>
            <a:r>
              <a:rPr lang="en-US" dirty="0"/>
              <a:t>f(x)</a:t>
            </a:r>
          </a:p>
        </p:txBody>
      </p:sp>
      <p:sp>
        <p:nvSpPr>
          <p:cNvPr id="23" name="TextBox 22">
            <a:extLst>
              <a:ext uri="{FF2B5EF4-FFF2-40B4-BE49-F238E27FC236}">
                <a16:creationId xmlns:a16="http://schemas.microsoft.com/office/drawing/2014/main" id="{99D1E985-64CA-AB4B-88AF-91776A49A4D5}"/>
              </a:ext>
            </a:extLst>
          </p:cNvPr>
          <p:cNvSpPr txBox="1"/>
          <p:nvPr/>
        </p:nvSpPr>
        <p:spPr>
          <a:xfrm>
            <a:off x="2628075" y="4830097"/>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8FF4736E-80AA-AA4B-8408-C8A542297957}"/>
              </a:ext>
            </a:extLst>
          </p:cNvPr>
          <p:cNvSpPr txBox="1"/>
          <p:nvPr/>
        </p:nvSpPr>
        <p:spPr>
          <a:xfrm>
            <a:off x="537328" y="3100628"/>
            <a:ext cx="495649" cy="369332"/>
          </a:xfrm>
          <a:prstGeom prst="rect">
            <a:avLst/>
          </a:prstGeom>
          <a:noFill/>
        </p:spPr>
        <p:txBody>
          <a:bodyPr wrap="none" rtlCol="0">
            <a:spAutoFit/>
          </a:bodyPr>
          <a:lstStyle/>
          <a:p>
            <a:r>
              <a:rPr lang="en-US" dirty="0"/>
              <a:t>f(x)</a:t>
            </a:r>
          </a:p>
        </p:txBody>
      </p:sp>
    </p:spTree>
    <p:extLst>
      <p:ext uri="{BB962C8B-B14F-4D97-AF65-F5344CB8AC3E}">
        <p14:creationId xmlns:p14="http://schemas.microsoft.com/office/powerpoint/2010/main" val="2788753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56E8-1727-4140-95AE-CD278DE955AA}"/>
              </a:ext>
            </a:extLst>
          </p:cNvPr>
          <p:cNvSpPr>
            <a:spLocks noGrp="1"/>
          </p:cNvSpPr>
          <p:nvPr>
            <p:ph type="title"/>
          </p:nvPr>
        </p:nvSpPr>
        <p:spPr>
          <a:xfrm>
            <a:off x="0" y="77788"/>
            <a:ext cx="9144000" cy="1143000"/>
          </a:xfrm>
        </p:spPr>
        <p:txBody>
          <a:bodyPr>
            <a:normAutofit/>
          </a:bodyPr>
          <a:lstStyle/>
          <a:p>
            <a:r>
              <a:rPr lang="en-US" sz="3400" dirty="0"/>
              <a:t>Interlude: Convexity &amp; Global Minimum</a:t>
            </a:r>
          </a:p>
        </p:txBody>
      </p:sp>
      <p:cxnSp>
        <p:nvCxnSpPr>
          <p:cNvPr id="5" name="Straight Arrow Connector 4">
            <a:extLst>
              <a:ext uri="{FF2B5EF4-FFF2-40B4-BE49-F238E27FC236}">
                <a16:creationId xmlns:a16="http://schemas.microsoft.com/office/drawing/2014/main" id="{78159F92-473F-8741-B8E0-702BB82FF175}"/>
              </a:ext>
            </a:extLst>
          </p:cNvPr>
          <p:cNvCxnSpPr/>
          <p:nvPr/>
        </p:nvCxnSpPr>
        <p:spPr>
          <a:xfrm flipV="1">
            <a:off x="569627" y="1030756"/>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92A5DC4-8D69-8741-89CB-C402282ACE68}"/>
              </a:ext>
            </a:extLst>
          </p:cNvPr>
          <p:cNvCxnSpPr>
            <a:cxnSpLocks/>
          </p:cNvCxnSpPr>
          <p:nvPr/>
        </p:nvCxnSpPr>
        <p:spPr>
          <a:xfrm>
            <a:off x="569627" y="2583668"/>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EC8BBC11-F1E2-3C42-96B6-816E9939B892}"/>
              </a:ext>
            </a:extLst>
          </p:cNvPr>
          <p:cNvSpPr/>
          <p:nvPr/>
        </p:nvSpPr>
        <p:spPr>
          <a:xfrm>
            <a:off x="704539" y="1531859"/>
            <a:ext cx="1948721" cy="933512"/>
          </a:xfrm>
          <a:custGeom>
            <a:avLst/>
            <a:gdLst>
              <a:gd name="connsiteX0" fmla="*/ 0 w 1948721"/>
              <a:gd name="connsiteY0" fmla="*/ 0 h 933512"/>
              <a:gd name="connsiteX1" fmla="*/ 44970 w 1948721"/>
              <a:gd name="connsiteY1" fmla="*/ 239843 h 933512"/>
              <a:gd name="connsiteX2" fmla="*/ 164892 w 1948721"/>
              <a:gd name="connsiteY2" fmla="*/ 494675 h 933512"/>
              <a:gd name="connsiteX3" fmla="*/ 254833 w 1948721"/>
              <a:gd name="connsiteY3" fmla="*/ 599607 h 933512"/>
              <a:gd name="connsiteX4" fmla="*/ 419725 w 1948721"/>
              <a:gd name="connsiteY4" fmla="*/ 764498 h 933512"/>
              <a:gd name="connsiteX5" fmla="*/ 569626 w 1948721"/>
              <a:gd name="connsiteY5" fmla="*/ 839449 h 933512"/>
              <a:gd name="connsiteX6" fmla="*/ 824459 w 1948721"/>
              <a:gd name="connsiteY6" fmla="*/ 929390 h 933512"/>
              <a:gd name="connsiteX7" fmla="*/ 1094282 w 1948721"/>
              <a:gd name="connsiteY7" fmla="*/ 899410 h 933512"/>
              <a:gd name="connsiteX8" fmla="*/ 1499016 w 1948721"/>
              <a:gd name="connsiteY8" fmla="*/ 734518 h 933512"/>
              <a:gd name="connsiteX9" fmla="*/ 1693888 w 1948721"/>
              <a:gd name="connsiteY9" fmla="*/ 524656 h 933512"/>
              <a:gd name="connsiteX10" fmla="*/ 1798820 w 1948721"/>
              <a:gd name="connsiteY10" fmla="*/ 359764 h 933512"/>
              <a:gd name="connsiteX11" fmla="*/ 1903751 w 1948721"/>
              <a:gd name="connsiteY11" fmla="*/ 119921 h 933512"/>
              <a:gd name="connsiteX12" fmla="*/ 1948721 w 1948721"/>
              <a:gd name="connsiteY12" fmla="*/ 14990 h 93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8721" h="933512">
                <a:moveTo>
                  <a:pt x="0" y="0"/>
                </a:moveTo>
                <a:cubicBezTo>
                  <a:pt x="8744" y="78698"/>
                  <a:pt x="17488" y="157397"/>
                  <a:pt x="44970" y="239843"/>
                </a:cubicBezTo>
                <a:cubicBezTo>
                  <a:pt x="72452" y="322289"/>
                  <a:pt x="129915" y="434714"/>
                  <a:pt x="164892" y="494675"/>
                </a:cubicBezTo>
                <a:cubicBezTo>
                  <a:pt x="199869" y="554636"/>
                  <a:pt x="212361" y="554636"/>
                  <a:pt x="254833" y="599607"/>
                </a:cubicBezTo>
                <a:cubicBezTo>
                  <a:pt x="297305" y="644578"/>
                  <a:pt x="367260" y="724524"/>
                  <a:pt x="419725" y="764498"/>
                </a:cubicBezTo>
                <a:cubicBezTo>
                  <a:pt x="472190" y="804472"/>
                  <a:pt x="502170" y="811967"/>
                  <a:pt x="569626" y="839449"/>
                </a:cubicBezTo>
                <a:cubicBezTo>
                  <a:pt x="637082" y="866931"/>
                  <a:pt x="737016" y="919397"/>
                  <a:pt x="824459" y="929390"/>
                </a:cubicBezTo>
                <a:cubicBezTo>
                  <a:pt x="911902" y="939384"/>
                  <a:pt x="981856" y="931889"/>
                  <a:pt x="1094282" y="899410"/>
                </a:cubicBezTo>
                <a:cubicBezTo>
                  <a:pt x="1206708" y="866931"/>
                  <a:pt x="1399082" y="796977"/>
                  <a:pt x="1499016" y="734518"/>
                </a:cubicBezTo>
                <a:cubicBezTo>
                  <a:pt x="1598950" y="672059"/>
                  <a:pt x="1643921" y="587115"/>
                  <a:pt x="1693888" y="524656"/>
                </a:cubicBezTo>
                <a:cubicBezTo>
                  <a:pt x="1743855" y="462197"/>
                  <a:pt x="1763843" y="427220"/>
                  <a:pt x="1798820" y="359764"/>
                </a:cubicBezTo>
                <a:cubicBezTo>
                  <a:pt x="1833797" y="292308"/>
                  <a:pt x="1878768" y="177383"/>
                  <a:pt x="1903751" y="119921"/>
                </a:cubicBezTo>
                <a:cubicBezTo>
                  <a:pt x="1928734" y="62459"/>
                  <a:pt x="1938727" y="38724"/>
                  <a:pt x="1948721" y="1499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94D7473-619F-E141-9C7F-BD51F65B226F}"/>
              </a:ext>
            </a:extLst>
          </p:cNvPr>
          <p:cNvSpPr txBox="1"/>
          <p:nvPr/>
        </p:nvSpPr>
        <p:spPr>
          <a:xfrm>
            <a:off x="2968054" y="1220788"/>
            <a:ext cx="2166422" cy="1477328"/>
          </a:xfrm>
          <a:prstGeom prst="rect">
            <a:avLst/>
          </a:prstGeom>
          <a:noFill/>
        </p:spPr>
        <p:txBody>
          <a:bodyPr wrap="square" rtlCol="0">
            <a:spAutoFit/>
          </a:bodyPr>
          <a:lstStyle/>
          <a:p>
            <a:r>
              <a:rPr lang="en-US" dirty="0"/>
              <a:t>2</a:t>
            </a:r>
            <a:r>
              <a:rPr lang="en-US" baseline="30000" dirty="0"/>
              <a:t>nd</a:t>
            </a:r>
            <a:r>
              <a:rPr lang="en-US" dirty="0"/>
              <a:t> derivative is positive everywhere =&gt; convex =&gt; any local minimum is a global minimum</a:t>
            </a:r>
          </a:p>
        </p:txBody>
      </p:sp>
      <p:cxnSp>
        <p:nvCxnSpPr>
          <p:cNvPr id="13" name="Straight Arrow Connector 12">
            <a:extLst>
              <a:ext uri="{FF2B5EF4-FFF2-40B4-BE49-F238E27FC236}">
                <a16:creationId xmlns:a16="http://schemas.microsoft.com/office/drawing/2014/main" id="{ADA1EA24-4A32-BA40-A32B-AE84CF7E3AC0}"/>
              </a:ext>
            </a:extLst>
          </p:cNvPr>
          <p:cNvCxnSpPr/>
          <p:nvPr/>
        </p:nvCxnSpPr>
        <p:spPr>
          <a:xfrm flipV="1">
            <a:off x="569627" y="3289242"/>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5AC17-D70F-B84F-9D6D-1E83A452367E}"/>
              </a:ext>
            </a:extLst>
          </p:cNvPr>
          <p:cNvCxnSpPr>
            <a:cxnSpLocks/>
          </p:cNvCxnSpPr>
          <p:nvPr/>
        </p:nvCxnSpPr>
        <p:spPr>
          <a:xfrm>
            <a:off x="569627" y="4842154"/>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6236DE0-02F9-014D-8D00-4585FAB7FEB4}"/>
              </a:ext>
            </a:extLst>
          </p:cNvPr>
          <p:cNvSpPr txBox="1"/>
          <p:nvPr/>
        </p:nvSpPr>
        <p:spPr>
          <a:xfrm>
            <a:off x="2968054" y="3209454"/>
            <a:ext cx="2443396" cy="1754326"/>
          </a:xfrm>
          <a:prstGeom prst="rect">
            <a:avLst/>
          </a:prstGeom>
          <a:noFill/>
        </p:spPr>
        <p:txBody>
          <a:bodyPr wrap="square" rtlCol="0">
            <a:spAutoFit/>
          </a:bodyPr>
          <a:lstStyle/>
          <a:p>
            <a:r>
              <a:rPr lang="en-US" dirty="0"/>
              <a:t>2</a:t>
            </a:r>
            <a:r>
              <a:rPr lang="en-US" baseline="30000" dirty="0"/>
              <a:t>nd</a:t>
            </a:r>
            <a:r>
              <a:rPr lang="en-US" dirty="0"/>
              <a:t> derivative NOT positive everywhere =&gt; not convex =&gt; local minimum (e.g., red star) might not be global minimum</a:t>
            </a:r>
          </a:p>
        </p:txBody>
      </p:sp>
      <p:sp>
        <p:nvSpPr>
          <p:cNvPr id="18" name="Freeform 17">
            <a:extLst>
              <a:ext uri="{FF2B5EF4-FFF2-40B4-BE49-F238E27FC236}">
                <a16:creationId xmlns:a16="http://schemas.microsoft.com/office/drawing/2014/main" id="{A3FB2220-1FC2-0947-BE78-E00B24B815D8}"/>
              </a:ext>
            </a:extLst>
          </p:cNvPr>
          <p:cNvSpPr/>
          <p:nvPr/>
        </p:nvSpPr>
        <p:spPr>
          <a:xfrm>
            <a:off x="749509" y="3780383"/>
            <a:ext cx="1963712" cy="929452"/>
          </a:xfrm>
          <a:custGeom>
            <a:avLst/>
            <a:gdLst>
              <a:gd name="connsiteX0" fmla="*/ 0 w 1963712"/>
              <a:gd name="connsiteY0" fmla="*/ 14990 h 929452"/>
              <a:gd name="connsiteX1" fmla="*/ 59961 w 1963712"/>
              <a:gd name="connsiteY1" fmla="*/ 449705 h 929452"/>
              <a:gd name="connsiteX2" fmla="*/ 329784 w 1963712"/>
              <a:gd name="connsiteY2" fmla="*/ 794479 h 929452"/>
              <a:gd name="connsiteX3" fmla="*/ 554636 w 1963712"/>
              <a:gd name="connsiteY3" fmla="*/ 929390 h 929452"/>
              <a:gd name="connsiteX4" fmla="*/ 824459 w 1963712"/>
              <a:gd name="connsiteY4" fmla="*/ 809469 h 929452"/>
              <a:gd name="connsiteX5" fmla="*/ 944380 w 1963712"/>
              <a:gd name="connsiteY5" fmla="*/ 629587 h 929452"/>
              <a:gd name="connsiteX6" fmla="*/ 989351 w 1963712"/>
              <a:gd name="connsiteY6" fmla="*/ 404735 h 929452"/>
              <a:gd name="connsiteX7" fmla="*/ 1064302 w 1963712"/>
              <a:gd name="connsiteY7" fmla="*/ 149902 h 929452"/>
              <a:gd name="connsiteX8" fmla="*/ 1199213 w 1963712"/>
              <a:gd name="connsiteY8" fmla="*/ 59961 h 929452"/>
              <a:gd name="connsiteX9" fmla="*/ 1334125 w 1963712"/>
              <a:gd name="connsiteY9" fmla="*/ 239843 h 929452"/>
              <a:gd name="connsiteX10" fmla="*/ 1379095 w 1963712"/>
              <a:gd name="connsiteY10" fmla="*/ 404735 h 929452"/>
              <a:gd name="connsiteX11" fmla="*/ 1528997 w 1963712"/>
              <a:gd name="connsiteY11" fmla="*/ 509666 h 929452"/>
              <a:gd name="connsiteX12" fmla="*/ 1753849 w 1963712"/>
              <a:gd name="connsiteY12" fmla="*/ 464695 h 929452"/>
              <a:gd name="connsiteX13" fmla="*/ 1903751 w 1963712"/>
              <a:gd name="connsiteY13" fmla="*/ 164892 h 929452"/>
              <a:gd name="connsiteX14" fmla="*/ 1963712 w 1963712"/>
              <a:gd name="connsiteY14" fmla="*/ 0 h 929452"/>
              <a:gd name="connsiteX15" fmla="*/ 1963712 w 1963712"/>
              <a:gd name="connsiteY15" fmla="*/ 0 h 9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3712" h="929452">
                <a:moveTo>
                  <a:pt x="0" y="14990"/>
                </a:moveTo>
                <a:cubicBezTo>
                  <a:pt x="2498" y="167390"/>
                  <a:pt x="4997" y="319790"/>
                  <a:pt x="59961" y="449705"/>
                </a:cubicBezTo>
                <a:cubicBezTo>
                  <a:pt x="114925" y="579620"/>
                  <a:pt x="247338" y="714532"/>
                  <a:pt x="329784" y="794479"/>
                </a:cubicBezTo>
                <a:cubicBezTo>
                  <a:pt x="412230" y="874426"/>
                  <a:pt x="472190" y="926892"/>
                  <a:pt x="554636" y="929390"/>
                </a:cubicBezTo>
                <a:cubicBezTo>
                  <a:pt x="637082" y="931888"/>
                  <a:pt x="759502" y="859436"/>
                  <a:pt x="824459" y="809469"/>
                </a:cubicBezTo>
                <a:cubicBezTo>
                  <a:pt x="889416" y="759502"/>
                  <a:pt x="916898" y="697043"/>
                  <a:pt x="944380" y="629587"/>
                </a:cubicBezTo>
                <a:cubicBezTo>
                  <a:pt x="971862" y="562131"/>
                  <a:pt x="969364" y="484683"/>
                  <a:pt x="989351" y="404735"/>
                </a:cubicBezTo>
                <a:cubicBezTo>
                  <a:pt x="1009338" y="324788"/>
                  <a:pt x="1029325" y="207364"/>
                  <a:pt x="1064302" y="149902"/>
                </a:cubicBezTo>
                <a:cubicBezTo>
                  <a:pt x="1099279" y="92440"/>
                  <a:pt x="1154243" y="44971"/>
                  <a:pt x="1199213" y="59961"/>
                </a:cubicBezTo>
                <a:cubicBezTo>
                  <a:pt x="1244183" y="74951"/>
                  <a:pt x="1304145" y="182381"/>
                  <a:pt x="1334125" y="239843"/>
                </a:cubicBezTo>
                <a:cubicBezTo>
                  <a:pt x="1364105" y="297305"/>
                  <a:pt x="1346616" y="359765"/>
                  <a:pt x="1379095" y="404735"/>
                </a:cubicBezTo>
                <a:cubicBezTo>
                  <a:pt x="1411574" y="449706"/>
                  <a:pt x="1466538" y="499673"/>
                  <a:pt x="1528997" y="509666"/>
                </a:cubicBezTo>
                <a:cubicBezTo>
                  <a:pt x="1591456" y="519659"/>
                  <a:pt x="1691390" y="522157"/>
                  <a:pt x="1753849" y="464695"/>
                </a:cubicBezTo>
                <a:cubicBezTo>
                  <a:pt x="1816308" y="407233"/>
                  <a:pt x="1868774" y="242341"/>
                  <a:pt x="1903751" y="164892"/>
                </a:cubicBezTo>
                <a:cubicBezTo>
                  <a:pt x="1938728" y="87443"/>
                  <a:pt x="1963712" y="0"/>
                  <a:pt x="1963712" y="0"/>
                </a:cubicBezTo>
                <a:lnTo>
                  <a:pt x="1963712" y="0"/>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829FF740-E23A-9941-B991-374323525293}"/>
              </a:ext>
            </a:extLst>
          </p:cNvPr>
          <p:cNvSpPr>
            <a:spLocks noChangeAspect="1"/>
          </p:cNvSpPr>
          <p:nvPr/>
        </p:nvSpPr>
        <p:spPr>
          <a:xfrm>
            <a:off x="2320480" y="4330922"/>
            <a:ext cx="182880" cy="18288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122440C0-74D3-DF45-A5E4-0367AEDC502F}"/>
              </a:ext>
            </a:extLst>
          </p:cNvPr>
          <p:cNvSpPr txBox="1"/>
          <p:nvPr/>
        </p:nvSpPr>
        <p:spPr>
          <a:xfrm>
            <a:off x="6266578" y="1597681"/>
            <a:ext cx="2877422" cy="1477328"/>
          </a:xfrm>
          <a:prstGeom prst="rect">
            <a:avLst/>
          </a:prstGeom>
          <a:noFill/>
        </p:spPr>
        <p:txBody>
          <a:bodyPr wrap="square" rtlCol="0">
            <a:spAutoFit/>
          </a:bodyPr>
          <a:lstStyle/>
          <a:p>
            <a:pPr marL="176213" indent="-176213">
              <a:buFont typeface="Arial" panose="020B0604020202020204" pitchFamily="34" charset="0"/>
              <a:buChar char="•"/>
            </a:pPr>
            <a:r>
              <a:rPr lang="en-US" dirty="0"/>
              <a:t>In higher dimensions,</a:t>
            </a:r>
          </a:p>
          <a:p>
            <a:r>
              <a:rPr lang="en-US" dirty="0"/>
              <a:t>“positive 2</a:t>
            </a:r>
            <a:r>
              <a:rPr lang="en-US" baseline="30000" dirty="0"/>
              <a:t>nd</a:t>
            </a:r>
            <a:r>
              <a:rPr lang="en-US" dirty="0"/>
              <a:t> derivative” condition becomes</a:t>
            </a:r>
          </a:p>
          <a:p>
            <a:r>
              <a:rPr lang="en-US" dirty="0"/>
              <a:t>“positive-definite Hessian”</a:t>
            </a:r>
          </a:p>
          <a:p>
            <a:endParaRPr lang="en-US" dirty="0"/>
          </a:p>
        </p:txBody>
      </p:sp>
      <p:sp>
        <p:nvSpPr>
          <p:cNvPr id="21" name="Right Brace 20">
            <a:extLst>
              <a:ext uri="{FF2B5EF4-FFF2-40B4-BE49-F238E27FC236}">
                <a16:creationId xmlns:a16="http://schemas.microsoft.com/office/drawing/2014/main" id="{69F01BD4-23EB-5145-B066-F368867BAAFF}"/>
              </a:ext>
            </a:extLst>
          </p:cNvPr>
          <p:cNvSpPr/>
          <p:nvPr/>
        </p:nvSpPr>
        <p:spPr>
          <a:xfrm>
            <a:off x="5412139" y="1617672"/>
            <a:ext cx="688858" cy="289613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16943D4-74DB-6545-BFB9-A29874A6BCC4}"/>
              </a:ext>
            </a:extLst>
          </p:cNvPr>
          <p:cNvSpPr txBox="1"/>
          <p:nvPr/>
        </p:nvSpPr>
        <p:spPr>
          <a:xfrm>
            <a:off x="2653260" y="2591776"/>
            <a:ext cx="284052" cy="369332"/>
          </a:xfrm>
          <a:prstGeom prst="rect">
            <a:avLst/>
          </a:prstGeom>
          <a:noFill/>
        </p:spPr>
        <p:txBody>
          <a:bodyPr wrap="none" rtlCol="0">
            <a:spAutoFit/>
          </a:bodyPr>
          <a:lstStyle/>
          <a:p>
            <a:r>
              <a:rPr lang="en-US" dirty="0"/>
              <a:t>x</a:t>
            </a:r>
          </a:p>
        </p:txBody>
      </p:sp>
      <p:sp>
        <p:nvSpPr>
          <p:cNvPr id="22" name="TextBox 21">
            <a:extLst>
              <a:ext uri="{FF2B5EF4-FFF2-40B4-BE49-F238E27FC236}">
                <a16:creationId xmlns:a16="http://schemas.microsoft.com/office/drawing/2014/main" id="{C6B00A68-A354-BF4F-999B-3912398E7466}"/>
              </a:ext>
            </a:extLst>
          </p:cNvPr>
          <p:cNvSpPr txBox="1"/>
          <p:nvPr/>
        </p:nvSpPr>
        <p:spPr>
          <a:xfrm>
            <a:off x="562513" y="862307"/>
            <a:ext cx="495649" cy="369332"/>
          </a:xfrm>
          <a:prstGeom prst="rect">
            <a:avLst/>
          </a:prstGeom>
          <a:noFill/>
        </p:spPr>
        <p:txBody>
          <a:bodyPr wrap="none" rtlCol="0">
            <a:spAutoFit/>
          </a:bodyPr>
          <a:lstStyle/>
          <a:p>
            <a:r>
              <a:rPr lang="en-US" dirty="0"/>
              <a:t>f(x)</a:t>
            </a:r>
          </a:p>
        </p:txBody>
      </p:sp>
      <p:sp>
        <p:nvSpPr>
          <p:cNvPr id="23" name="TextBox 22">
            <a:extLst>
              <a:ext uri="{FF2B5EF4-FFF2-40B4-BE49-F238E27FC236}">
                <a16:creationId xmlns:a16="http://schemas.microsoft.com/office/drawing/2014/main" id="{B2F9227A-D356-8C4B-BF70-D197EE89268B}"/>
              </a:ext>
            </a:extLst>
          </p:cNvPr>
          <p:cNvSpPr txBox="1"/>
          <p:nvPr/>
        </p:nvSpPr>
        <p:spPr>
          <a:xfrm>
            <a:off x="2628075" y="4830097"/>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23E77A29-F0AC-BE44-BADF-3961D7E75E3F}"/>
              </a:ext>
            </a:extLst>
          </p:cNvPr>
          <p:cNvSpPr txBox="1"/>
          <p:nvPr/>
        </p:nvSpPr>
        <p:spPr>
          <a:xfrm>
            <a:off x="537328" y="3100628"/>
            <a:ext cx="495649" cy="369332"/>
          </a:xfrm>
          <a:prstGeom prst="rect">
            <a:avLst/>
          </a:prstGeom>
          <a:noFill/>
        </p:spPr>
        <p:txBody>
          <a:bodyPr wrap="none" rtlCol="0">
            <a:spAutoFit/>
          </a:bodyPr>
          <a:lstStyle/>
          <a:p>
            <a:r>
              <a:rPr lang="en-US" dirty="0"/>
              <a:t>f(x)</a:t>
            </a:r>
          </a:p>
        </p:txBody>
      </p:sp>
    </p:spTree>
    <p:extLst>
      <p:ext uri="{BB962C8B-B14F-4D97-AF65-F5344CB8AC3E}">
        <p14:creationId xmlns:p14="http://schemas.microsoft.com/office/powerpoint/2010/main" val="2669087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56E8-1727-4140-95AE-CD278DE955AA}"/>
              </a:ext>
            </a:extLst>
          </p:cNvPr>
          <p:cNvSpPr>
            <a:spLocks noGrp="1"/>
          </p:cNvSpPr>
          <p:nvPr>
            <p:ph type="title"/>
          </p:nvPr>
        </p:nvSpPr>
        <p:spPr>
          <a:xfrm>
            <a:off x="0" y="77788"/>
            <a:ext cx="9144000" cy="1143000"/>
          </a:xfrm>
        </p:spPr>
        <p:txBody>
          <a:bodyPr>
            <a:normAutofit/>
          </a:bodyPr>
          <a:lstStyle/>
          <a:p>
            <a:r>
              <a:rPr lang="en-US" sz="3400" dirty="0"/>
              <a:t>Interlude: Convexity &amp; Global Minimum</a:t>
            </a:r>
          </a:p>
        </p:txBody>
      </p:sp>
      <p:cxnSp>
        <p:nvCxnSpPr>
          <p:cNvPr id="5" name="Straight Arrow Connector 4">
            <a:extLst>
              <a:ext uri="{FF2B5EF4-FFF2-40B4-BE49-F238E27FC236}">
                <a16:creationId xmlns:a16="http://schemas.microsoft.com/office/drawing/2014/main" id="{78159F92-473F-8741-B8E0-702BB82FF175}"/>
              </a:ext>
            </a:extLst>
          </p:cNvPr>
          <p:cNvCxnSpPr/>
          <p:nvPr/>
        </p:nvCxnSpPr>
        <p:spPr>
          <a:xfrm flipV="1">
            <a:off x="569627" y="1030756"/>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92A5DC4-8D69-8741-89CB-C402282ACE68}"/>
              </a:ext>
            </a:extLst>
          </p:cNvPr>
          <p:cNvCxnSpPr>
            <a:cxnSpLocks/>
          </p:cNvCxnSpPr>
          <p:nvPr/>
        </p:nvCxnSpPr>
        <p:spPr>
          <a:xfrm>
            <a:off x="569627" y="2583668"/>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EC8BBC11-F1E2-3C42-96B6-816E9939B892}"/>
              </a:ext>
            </a:extLst>
          </p:cNvPr>
          <p:cNvSpPr/>
          <p:nvPr/>
        </p:nvSpPr>
        <p:spPr>
          <a:xfrm>
            <a:off x="704539" y="1531859"/>
            <a:ext cx="1948721" cy="933512"/>
          </a:xfrm>
          <a:custGeom>
            <a:avLst/>
            <a:gdLst>
              <a:gd name="connsiteX0" fmla="*/ 0 w 1948721"/>
              <a:gd name="connsiteY0" fmla="*/ 0 h 933512"/>
              <a:gd name="connsiteX1" fmla="*/ 44970 w 1948721"/>
              <a:gd name="connsiteY1" fmla="*/ 239843 h 933512"/>
              <a:gd name="connsiteX2" fmla="*/ 164892 w 1948721"/>
              <a:gd name="connsiteY2" fmla="*/ 494675 h 933512"/>
              <a:gd name="connsiteX3" fmla="*/ 254833 w 1948721"/>
              <a:gd name="connsiteY3" fmla="*/ 599607 h 933512"/>
              <a:gd name="connsiteX4" fmla="*/ 419725 w 1948721"/>
              <a:gd name="connsiteY4" fmla="*/ 764498 h 933512"/>
              <a:gd name="connsiteX5" fmla="*/ 569626 w 1948721"/>
              <a:gd name="connsiteY5" fmla="*/ 839449 h 933512"/>
              <a:gd name="connsiteX6" fmla="*/ 824459 w 1948721"/>
              <a:gd name="connsiteY6" fmla="*/ 929390 h 933512"/>
              <a:gd name="connsiteX7" fmla="*/ 1094282 w 1948721"/>
              <a:gd name="connsiteY7" fmla="*/ 899410 h 933512"/>
              <a:gd name="connsiteX8" fmla="*/ 1499016 w 1948721"/>
              <a:gd name="connsiteY8" fmla="*/ 734518 h 933512"/>
              <a:gd name="connsiteX9" fmla="*/ 1693888 w 1948721"/>
              <a:gd name="connsiteY9" fmla="*/ 524656 h 933512"/>
              <a:gd name="connsiteX10" fmla="*/ 1798820 w 1948721"/>
              <a:gd name="connsiteY10" fmla="*/ 359764 h 933512"/>
              <a:gd name="connsiteX11" fmla="*/ 1903751 w 1948721"/>
              <a:gd name="connsiteY11" fmla="*/ 119921 h 933512"/>
              <a:gd name="connsiteX12" fmla="*/ 1948721 w 1948721"/>
              <a:gd name="connsiteY12" fmla="*/ 14990 h 93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8721" h="933512">
                <a:moveTo>
                  <a:pt x="0" y="0"/>
                </a:moveTo>
                <a:cubicBezTo>
                  <a:pt x="8744" y="78698"/>
                  <a:pt x="17488" y="157397"/>
                  <a:pt x="44970" y="239843"/>
                </a:cubicBezTo>
                <a:cubicBezTo>
                  <a:pt x="72452" y="322289"/>
                  <a:pt x="129915" y="434714"/>
                  <a:pt x="164892" y="494675"/>
                </a:cubicBezTo>
                <a:cubicBezTo>
                  <a:pt x="199869" y="554636"/>
                  <a:pt x="212361" y="554636"/>
                  <a:pt x="254833" y="599607"/>
                </a:cubicBezTo>
                <a:cubicBezTo>
                  <a:pt x="297305" y="644578"/>
                  <a:pt x="367260" y="724524"/>
                  <a:pt x="419725" y="764498"/>
                </a:cubicBezTo>
                <a:cubicBezTo>
                  <a:pt x="472190" y="804472"/>
                  <a:pt x="502170" y="811967"/>
                  <a:pt x="569626" y="839449"/>
                </a:cubicBezTo>
                <a:cubicBezTo>
                  <a:pt x="637082" y="866931"/>
                  <a:pt x="737016" y="919397"/>
                  <a:pt x="824459" y="929390"/>
                </a:cubicBezTo>
                <a:cubicBezTo>
                  <a:pt x="911902" y="939384"/>
                  <a:pt x="981856" y="931889"/>
                  <a:pt x="1094282" y="899410"/>
                </a:cubicBezTo>
                <a:cubicBezTo>
                  <a:pt x="1206708" y="866931"/>
                  <a:pt x="1399082" y="796977"/>
                  <a:pt x="1499016" y="734518"/>
                </a:cubicBezTo>
                <a:cubicBezTo>
                  <a:pt x="1598950" y="672059"/>
                  <a:pt x="1643921" y="587115"/>
                  <a:pt x="1693888" y="524656"/>
                </a:cubicBezTo>
                <a:cubicBezTo>
                  <a:pt x="1743855" y="462197"/>
                  <a:pt x="1763843" y="427220"/>
                  <a:pt x="1798820" y="359764"/>
                </a:cubicBezTo>
                <a:cubicBezTo>
                  <a:pt x="1833797" y="292308"/>
                  <a:pt x="1878768" y="177383"/>
                  <a:pt x="1903751" y="119921"/>
                </a:cubicBezTo>
                <a:cubicBezTo>
                  <a:pt x="1928734" y="62459"/>
                  <a:pt x="1938727" y="38724"/>
                  <a:pt x="1948721" y="1499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94D7473-619F-E141-9C7F-BD51F65B226F}"/>
              </a:ext>
            </a:extLst>
          </p:cNvPr>
          <p:cNvSpPr txBox="1"/>
          <p:nvPr/>
        </p:nvSpPr>
        <p:spPr>
          <a:xfrm>
            <a:off x="2968054" y="1220788"/>
            <a:ext cx="2166422" cy="1477328"/>
          </a:xfrm>
          <a:prstGeom prst="rect">
            <a:avLst/>
          </a:prstGeom>
          <a:noFill/>
        </p:spPr>
        <p:txBody>
          <a:bodyPr wrap="square" rtlCol="0">
            <a:spAutoFit/>
          </a:bodyPr>
          <a:lstStyle/>
          <a:p>
            <a:r>
              <a:rPr lang="en-US" dirty="0"/>
              <a:t>2</a:t>
            </a:r>
            <a:r>
              <a:rPr lang="en-US" baseline="30000" dirty="0"/>
              <a:t>nd</a:t>
            </a:r>
            <a:r>
              <a:rPr lang="en-US" dirty="0"/>
              <a:t> derivative is positive everywhere =&gt; convex =&gt; any local minimum is a global minimum</a:t>
            </a:r>
          </a:p>
        </p:txBody>
      </p:sp>
      <p:cxnSp>
        <p:nvCxnSpPr>
          <p:cNvPr id="13" name="Straight Arrow Connector 12">
            <a:extLst>
              <a:ext uri="{FF2B5EF4-FFF2-40B4-BE49-F238E27FC236}">
                <a16:creationId xmlns:a16="http://schemas.microsoft.com/office/drawing/2014/main" id="{ADA1EA24-4A32-BA40-A32B-AE84CF7E3AC0}"/>
              </a:ext>
            </a:extLst>
          </p:cNvPr>
          <p:cNvCxnSpPr/>
          <p:nvPr/>
        </p:nvCxnSpPr>
        <p:spPr>
          <a:xfrm flipV="1">
            <a:off x="569627" y="3289242"/>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5AC17-D70F-B84F-9D6D-1E83A452367E}"/>
              </a:ext>
            </a:extLst>
          </p:cNvPr>
          <p:cNvCxnSpPr>
            <a:cxnSpLocks/>
          </p:cNvCxnSpPr>
          <p:nvPr/>
        </p:nvCxnSpPr>
        <p:spPr>
          <a:xfrm>
            <a:off x="569627" y="4842154"/>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6236DE0-02F9-014D-8D00-4585FAB7FEB4}"/>
              </a:ext>
            </a:extLst>
          </p:cNvPr>
          <p:cNvSpPr txBox="1"/>
          <p:nvPr/>
        </p:nvSpPr>
        <p:spPr>
          <a:xfrm>
            <a:off x="2968054" y="3209454"/>
            <a:ext cx="2443396" cy="1754326"/>
          </a:xfrm>
          <a:prstGeom prst="rect">
            <a:avLst/>
          </a:prstGeom>
          <a:noFill/>
        </p:spPr>
        <p:txBody>
          <a:bodyPr wrap="square" rtlCol="0">
            <a:spAutoFit/>
          </a:bodyPr>
          <a:lstStyle/>
          <a:p>
            <a:r>
              <a:rPr lang="en-US" dirty="0"/>
              <a:t>2</a:t>
            </a:r>
            <a:r>
              <a:rPr lang="en-US" baseline="30000" dirty="0"/>
              <a:t>nd</a:t>
            </a:r>
            <a:r>
              <a:rPr lang="en-US" dirty="0"/>
              <a:t> derivative NOT positive everywhere =&gt; not convex =&gt; local minimum (e.g., red star) might not be global minimum</a:t>
            </a:r>
          </a:p>
        </p:txBody>
      </p:sp>
      <p:sp>
        <p:nvSpPr>
          <p:cNvPr id="18" name="Freeform 17">
            <a:extLst>
              <a:ext uri="{FF2B5EF4-FFF2-40B4-BE49-F238E27FC236}">
                <a16:creationId xmlns:a16="http://schemas.microsoft.com/office/drawing/2014/main" id="{A3FB2220-1FC2-0947-BE78-E00B24B815D8}"/>
              </a:ext>
            </a:extLst>
          </p:cNvPr>
          <p:cNvSpPr/>
          <p:nvPr/>
        </p:nvSpPr>
        <p:spPr>
          <a:xfrm>
            <a:off x="749509" y="3780383"/>
            <a:ext cx="1963712" cy="929452"/>
          </a:xfrm>
          <a:custGeom>
            <a:avLst/>
            <a:gdLst>
              <a:gd name="connsiteX0" fmla="*/ 0 w 1963712"/>
              <a:gd name="connsiteY0" fmla="*/ 14990 h 929452"/>
              <a:gd name="connsiteX1" fmla="*/ 59961 w 1963712"/>
              <a:gd name="connsiteY1" fmla="*/ 449705 h 929452"/>
              <a:gd name="connsiteX2" fmla="*/ 329784 w 1963712"/>
              <a:gd name="connsiteY2" fmla="*/ 794479 h 929452"/>
              <a:gd name="connsiteX3" fmla="*/ 554636 w 1963712"/>
              <a:gd name="connsiteY3" fmla="*/ 929390 h 929452"/>
              <a:gd name="connsiteX4" fmla="*/ 824459 w 1963712"/>
              <a:gd name="connsiteY4" fmla="*/ 809469 h 929452"/>
              <a:gd name="connsiteX5" fmla="*/ 944380 w 1963712"/>
              <a:gd name="connsiteY5" fmla="*/ 629587 h 929452"/>
              <a:gd name="connsiteX6" fmla="*/ 989351 w 1963712"/>
              <a:gd name="connsiteY6" fmla="*/ 404735 h 929452"/>
              <a:gd name="connsiteX7" fmla="*/ 1064302 w 1963712"/>
              <a:gd name="connsiteY7" fmla="*/ 149902 h 929452"/>
              <a:gd name="connsiteX8" fmla="*/ 1199213 w 1963712"/>
              <a:gd name="connsiteY8" fmla="*/ 59961 h 929452"/>
              <a:gd name="connsiteX9" fmla="*/ 1334125 w 1963712"/>
              <a:gd name="connsiteY9" fmla="*/ 239843 h 929452"/>
              <a:gd name="connsiteX10" fmla="*/ 1379095 w 1963712"/>
              <a:gd name="connsiteY10" fmla="*/ 404735 h 929452"/>
              <a:gd name="connsiteX11" fmla="*/ 1528997 w 1963712"/>
              <a:gd name="connsiteY11" fmla="*/ 509666 h 929452"/>
              <a:gd name="connsiteX12" fmla="*/ 1753849 w 1963712"/>
              <a:gd name="connsiteY12" fmla="*/ 464695 h 929452"/>
              <a:gd name="connsiteX13" fmla="*/ 1903751 w 1963712"/>
              <a:gd name="connsiteY13" fmla="*/ 164892 h 929452"/>
              <a:gd name="connsiteX14" fmla="*/ 1963712 w 1963712"/>
              <a:gd name="connsiteY14" fmla="*/ 0 h 929452"/>
              <a:gd name="connsiteX15" fmla="*/ 1963712 w 1963712"/>
              <a:gd name="connsiteY15" fmla="*/ 0 h 9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3712" h="929452">
                <a:moveTo>
                  <a:pt x="0" y="14990"/>
                </a:moveTo>
                <a:cubicBezTo>
                  <a:pt x="2498" y="167390"/>
                  <a:pt x="4997" y="319790"/>
                  <a:pt x="59961" y="449705"/>
                </a:cubicBezTo>
                <a:cubicBezTo>
                  <a:pt x="114925" y="579620"/>
                  <a:pt x="247338" y="714532"/>
                  <a:pt x="329784" y="794479"/>
                </a:cubicBezTo>
                <a:cubicBezTo>
                  <a:pt x="412230" y="874426"/>
                  <a:pt x="472190" y="926892"/>
                  <a:pt x="554636" y="929390"/>
                </a:cubicBezTo>
                <a:cubicBezTo>
                  <a:pt x="637082" y="931888"/>
                  <a:pt x="759502" y="859436"/>
                  <a:pt x="824459" y="809469"/>
                </a:cubicBezTo>
                <a:cubicBezTo>
                  <a:pt x="889416" y="759502"/>
                  <a:pt x="916898" y="697043"/>
                  <a:pt x="944380" y="629587"/>
                </a:cubicBezTo>
                <a:cubicBezTo>
                  <a:pt x="971862" y="562131"/>
                  <a:pt x="969364" y="484683"/>
                  <a:pt x="989351" y="404735"/>
                </a:cubicBezTo>
                <a:cubicBezTo>
                  <a:pt x="1009338" y="324788"/>
                  <a:pt x="1029325" y="207364"/>
                  <a:pt x="1064302" y="149902"/>
                </a:cubicBezTo>
                <a:cubicBezTo>
                  <a:pt x="1099279" y="92440"/>
                  <a:pt x="1154243" y="44971"/>
                  <a:pt x="1199213" y="59961"/>
                </a:cubicBezTo>
                <a:cubicBezTo>
                  <a:pt x="1244183" y="74951"/>
                  <a:pt x="1304145" y="182381"/>
                  <a:pt x="1334125" y="239843"/>
                </a:cubicBezTo>
                <a:cubicBezTo>
                  <a:pt x="1364105" y="297305"/>
                  <a:pt x="1346616" y="359765"/>
                  <a:pt x="1379095" y="404735"/>
                </a:cubicBezTo>
                <a:cubicBezTo>
                  <a:pt x="1411574" y="449706"/>
                  <a:pt x="1466538" y="499673"/>
                  <a:pt x="1528997" y="509666"/>
                </a:cubicBezTo>
                <a:cubicBezTo>
                  <a:pt x="1591456" y="519659"/>
                  <a:pt x="1691390" y="522157"/>
                  <a:pt x="1753849" y="464695"/>
                </a:cubicBezTo>
                <a:cubicBezTo>
                  <a:pt x="1816308" y="407233"/>
                  <a:pt x="1868774" y="242341"/>
                  <a:pt x="1903751" y="164892"/>
                </a:cubicBezTo>
                <a:cubicBezTo>
                  <a:pt x="1938728" y="87443"/>
                  <a:pt x="1963712" y="0"/>
                  <a:pt x="1963712" y="0"/>
                </a:cubicBezTo>
                <a:lnTo>
                  <a:pt x="1963712" y="0"/>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829FF740-E23A-9941-B991-374323525293}"/>
              </a:ext>
            </a:extLst>
          </p:cNvPr>
          <p:cNvSpPr>
            <a:spLocks noChangeAspect="1"/>
          </p:cNvSpPr>
          <p:nvPr/>
        </p:nvSpPr>
        <p:spPr>
          <a:xfrm>
            <a:off x="2320480" y="4330922"/>
            <a:ext cx="182880" cy="18288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122440C0-74D3-DF45-A5E4-0367AEDC502F}"/>
              </a:ext>
            </a:extLst>
          </p:cNvPr>
          <p:cNvSpPr txBox="1"/>
          <p:nvPr/>
        </p:nvSpPr>
        <p:spPr>
          <a:xfrm>
            <a:off x="6266578" y="1597681"/>
            <a:ext cx="2877422" cy="2585323"/>
          </a:xfrm>
          <a:prstGeom prst="rect">
            <a:avLst/>
          </a:prstGeom>
          <a:noFill/>
        </p:spPr>
        <p:txBody>
          <a:bodyPr wrap="square" rtlCol="0">
            <a:spAutoFit/>
          </a:bodyPr>
          <a:lstStyle/>
          <a:p>
            <a:pPr marL="176213" indent="-176213">
              <a:buFont typeface="Arial" panose="020B0604020202020204" pitchFamily="34" charset="0"/>
              <a:buChar char="•"/>
            </a:pPr>
            <a:r>
              <a:rPr lang="en-US" dirty="0"/>
              <a:t>In higher dimensions,</a:t>
            </a:r>
          </a:p>
          <a:p>
            <a:r>
              <a:rPr lang="en-US" dirty="0"/>
              <a:t>“positive 2</a:t>
            </a:r>
            <a:r>
              <a:rPr lang="en-US" baseline="30000" dirty="0"/>
              <a:t>nd</a:t>
            </a:r>
            <a:r>
              <a:rPr lang="en-US" dirty="0"/>
              <a:t> derivative” condition becomes</a:t>
            </a:r>
          </a:p>
          <a:p>
            <a:r>
              <a:rPr lang="en-US" dirty="0"/>
              <a:t>“positive-definite Hessian”</a:t>
            </a:r>
          </a:p>
          <a:p>
            <a:endParaRPr lang="en-US" dirty="0"/>
          </a:p>
          <a:p>
            <a:pPr marL="176213" indent="-176213">
              <a:buFont typeface="Arial" panose="020B0604020202020204" pitchFamily="34" charset="0"/>
              <a:buChar char="•"/>
            </a:pPr>
            <a:r>
              <a:rPr lang="en-US" dirty="0"/>
              <a:t>Definition: D x D matrix H is positive definite if for all D x 1 vector z (which are not zero vectors), </a:t>
            </a:r>
            <a:r>
              <a:rPr lang="en-US" dirty="0" err="1"/>
              <a:t>z</a:t>
            </a:r>
            <a:r>
              <a:rPr lang="en-US" baseline="30000" dirty="0" err="1"/>
              <a:t>T</a:t>
            </a:r>
            <a:r>
              <a:rPr lang="en-US" dirty="0" err="1"/>
              <a:t>Hz</a:t>
            </a:r>
            <a:r>
              <a:rPr lang="en-US" dirty="0"/>
              <a:t> &gt; 0</a:t>
            </a:r>
          </a:p>
        </p:txBody>
      </p:sp>
      <p:sp>
        <p:nvSpPr>
          <p:cNvPr id="21" name="Right Brace 20">
            <a:extLst>
              <a:ext uri="{FF2B5EF4-FFF2-40B4-BE49-F238E27FC236}">
                <a16:creationId xmlns:a16="http://schemas.microsoft.com/office/drawing/2014/main" id="{69F01BD4-23EB-5145-B066-F368867BAAFF}"/>
              </a:ext>
            </a:extLst>
          </p:cNvPr>
          <p:cNvSpPr/>
          <p:nvPr/>
        </p:nvSpPr>
        <p:spPr>
          <a:xfrm>
            <a:off x="5412139" y="1617672"/>
            <a:ext cx="688858" cy="289613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16943D4-74DB-6545-BFB9-A29874A6BCC4}"/>
              </a:ext>
            </a:extLst>
          </p:cNvPr>
          <p:cNvSpPr txBox="1"/>
          <p:nvPr/>
        </p:nvSpPr>
        <p:spPr>
          <a:xfrm>
            <a:off x="2653260" y="2591776"/>
            <a:ext cx="284052" cy="369332"/>
          </a:xfrm>
          <a:prstGeom prst="rect">
            <a:avLst/>
          </a:prstGeom>
          <a:noFill/>
        </p:spPr>
        <p:txBody>
          <a:bodyPr wrap="none" rtlCol="0">
            <a:spAutoFit/>
          </a:bodyPr>
          <a:lstStyle/>
          <a:p>
            <a:r>
              <a:rPr lang="en-US" dirty="0"/>
              <a:t>x</a:t>
            </a:r>
          </a:p>
        </p:txBody>
      </p:sp>
      <p:sp>
        <p:nvSpPr>
          <p:cNvPr id="22" name="TextBox 21">
            <a:extLst>
              <a:ext uri="{FF2B5EF4-FFF2-40B4-BE49-F238E27FC236}">
                <a16:creationId xmlns:a16="http://schemas.microsoft.com/office/drawing/2014/main" id="{C6B00A68-A354-BF4F-999B-3912398E7466}"/>
              </a:ext>
            </a:extLst>
          </p:cNvPr>
          <p:cNvSpPr txBox="1"/>
          <p:nvPr/>
        </p:nvSpPr>
        <p:spPr>
          <a:xfrm>
            <a:off x="562513" y="862307"/>
            <a:ext cx="495649" cy="369332"/>
          </a:xfrm>
          <a:prstGeom prst="rect">
            <a:avLst/>
          </a:prstGeom>
          <a:noFill/>
        </p:spPr>
        <p:txBody>
          <a:bodyPr wrap="none" rtlCol="0">
            <a:spAutoFit/>
          </a:bodyPr>
          <a:lstStyle/>
          <a:p>
            <a:r>
              <a:rPr lang="en-US" dirty="0"/>
              <a:t>f(x)</a:t>
            </a:r>
          </a:p>
        </p:txBody>
      </p:sp>
      <p:sp>
        <p:nvSpPr>
          <p:cNvPr id="23" name="TextBox 22">
            <a:extLst>
              <a:ext uri="{FF2B5EF4-FFF2-40B4-BE49-F238E27FC236}">
                <a16:creationId xmlns:a16="http://schemas.microsoft.com/office/drawing/2014/main" id="{B2F9227A-D356-8C4B-BF70-D197EE89268B}"/>
              </a:ext>
            </a:extLst>
          </p:cNvPr>
          <p:cNvSpPr txBox="1"/>
          <p:nvPr/>
        </p:nvSpPr>
        <p:spPr>
          <a:xfrm>
            <a:off x="2628075" y="4830097"/>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23E77A29-F0AC-BE44-BADF-3961D7E75E3F}"/>
              </a:ext>
            </a:extLst>
          </p:cNvPr>
          <p:cNvSpPr txBox="1"/>
          <p:nvPr/>
        </p:nvSpPr>
        <p:spPr>
          <a:xfrm>
            <a:off x="537328" y="3100628"/>
            <a:ext cx="495649" cy="369332"/>
          </a:xfrm>
          <a:prstGeom prst="rect">
            <a:avLst/>
          </a:prstGeom>
          <a:noFill/>
        </p:spPr>
        <p:txBody>
          <a:bodyPr wrap="none" rtlCol="0">
            <a:spAutoFit/>
          </a:bodyPr>
          <a:lstStyle/>
          <a:p>
            <a:r>
              <a:rPr lang="en-US" dirty="0"/>
              <a:t>f(x)</a:t>
            </a:r>
          </a:p>
        </p:txBody>
      </p:sp>
    </p:spTree>
    <p:extLst>
      <p:ext uri="{BB962C8B-B14F-4D97-AF65-F5344CB8AC3E}">
        <p14:creationId xmlns:p14="http://schemas.microsoft.com/office/powerpoint/2010/main" val="3907919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56E8-1727-4140-95AE-CD278DE955AA}"/>
              </a:ext>
            </a:extLst>
          </p:cNvPr>
          <p:cNvSpPr>
            <a:spLocks noGrp="1"/>
          </p:cNvSpPr>
          <p:nvPr>
            <p:ph type="title"/>
          </p:nvPr>
        </p:nvSpPr>
        <p:spPr>
          <a:xfrm>
            <a:off x="0" y="77788"/>
            <a:ext cx="9144000" cy="1143000"/>
          </a:xfrm>
        </p:spPr>
        <p:txBody>
          <a:bodyPr>
            <a:normAutofit/>
          </a:bodyPr>
          <a:lstStyle/>
          <a:p>
            <a:r>
              <a:rPr lang="en-US" sz="3400" dirty="0"/>
              <a:t>Interlude: Convexity &amp; Global Minimum</a:t>
            </a:r>
          </a:p>
        </p:txBody>
      </p:sp>
      <p:cxnSp>
        <p:nvCxnSpPr>
          <p:cNvPr id="5" name="Straight Arrow Connector 4">
            <a:extLst>
              <a:ext uri="{FF2B5EF4-FFF2-40B4-BE49-F238E27FC236}">
                <a16:creationId xmlns:a16="http://schemas.microsoft.com/office/drawing/2014/main" id="{78159F92-473F-8741-B8E0-702BB82FF175}"/>
              </a:ext>
            </a:extLst>
          </p:cNvPr>
          <p:cNvCxnSpPr/>
          <p:nvPr/>
        </p:nvCxnSpPr>
        <p:spPr>
          <a:xfrm flipV="1">
            <a:off x="569627" y="1030756"/>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92A5DC4-8D69-8741-89CB-C402282ACE68}"/>
              </a:ext>
            </a:extLst>
          </p:cNvPr>
          <p:cNvCxnSpPr>
            <a:cxnSpLocks/>
          </p:cNvCxnSpPr>
          <p:nvPr/>
        </p:nvCxnSpPr>
        <p:spPr>
          <a:xfrm>
            <a:off x="569627" y="2583668"/>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EC8BBC11-F1E2-3C42-96B6-816E9939B892}"/>
              </a:ext>
            </a:extLst>
          </p:cNvPr>
          <p:cNvSpPr/>
          <p:nvPr/>
        </p:nvSpPr>
        <p:spPr>
          <a:xfrm>
            <a:off x="704539" y="1531859"/>
            <a:ext cx="1948721" cy="933512"/>
          </a:xfrm>
          <a:custGeom>
            <a:avLst/>
            <a:gdLst>
              <a:gd name="connsiteX0" fmla="*/ 0 w 1948721"/>
              <a:gd name="connsiteY0" fmla="*/ 0 h 933512"/>
              <a:gd name="connsiteX1" fmla="*/ 44970 w 1948721"/>
              <a:gd name="connsiteY1" fmla="*/ 239843 h 933512"/>
              <a:gd name="connsiteX2" fmla="*/ 164892 w 1948721"/>
              <a:gd name="connsiteY2" fmla="*/ 494675 h 933512"/>
              <a:gd name="connsiteX3" fmla="*/ 254833 w 1948721"/>
              <a:gd name="connsiteY3" fmla="*/ 599607 h 933512"/>
              <a:gd name="connsiteX4" fmla="*/ 419725 w 1948721"/>
              <a:gd name="connsiteY4" fmla="*/ 764498 h 933512"/>
              <a:gd name="connsiteX5" fmla="*/ 569626 w 1948721"/>
              <a:gd name="connsiteY5" fmla="*/ 839449 h 933512"/>
              <a:gd name="connsiteX6" fmla="*/ 824459 w 1948721"/>
              <a:gd name="connsiteY6" fmla="*/ 929390 h 933512"/>
              <a:gd name="connsiteX7" fmla="*/ 1094282 w 1948721"/>
              <a:gd name="connsiteY7" fmla="*/ 899410 h 933512"/>
              <a:gd name="connsiteX8" fmla="*/ 1499016 w 1948721"/>
              <a:gd name="connsiteY8" fmla="*/ 734518 h 933512"/>
              <a:gd name="connsiteX9" fmla="*/ 1693888 w 1948721"/>
              <a:gd name="connsiteY9" fmla="*/ 524656 h 933512"/>
              <a:gd name="connsiteX10" fmla="*/ 1798820 w 1948721"/>
              <a:gd name="connsiteY10" fmla="*/ 359764 h 933512"/>
              <a:gd name="connsiteX11" fmla="*/ 1903751 w 1948721"/>
              <a:gd name="connsiteY11" fmla="*/ 119921 h 933512"/>
              <a:gd name="connsiteX12" fmla="*/ 1948721 w 1948721"/>
              <a:gd name="connsiteY12" fmla="*/ 14990 h 93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8721" h="933512">
                <a:moveTo>
                  <a:pt x="0" y="0"/>
                </a:moveTo>
                <a:cubicBezTo>
                  <a:pt x="8744" y="78698"/>
                  <a:pt x="17488" y="157397"/>
                  <a:pt x="44970" y="239843"/>
                </a:cubicBezTo>
                <a:cubicBezTo>
                  <a:pt x="72452" y="322289"/>
                  <a:pt x="129915" y="434714"/>
                  <a:pt x="164892" y="494675"/>
                </a:cubicBezTo>
                <a:cubicBezTo>
                  <a:pt x="199869" y="554636"/>
                  <a:pt x="212361" y="554636"/>
                  <a:pt x="254833" y="599607"/>
                </a:cubicBezTo>
                <a:cubicBezTo>
                  <a:pt x="297305" y="644578"/>
                  <a:pt x="367260" y="724524"/>
                  <a:pt x="419725" y="764498"/>
                </a:cubicBezTo>
                <a:cubicBezTo>
                  <a:pt x="472190" y="804472"/>
                  <a:pt x="502170" y="811967"/>
                  <a:pt x="569626" y="839449"/>
                </a:cubicBezTo>
                <a:cubicBezTo>
                  <a:pt x="637082" y="866931"/>
                  <a:pt x="737016" y="919397"/>
                  <a:pt x="824459" y="929390"/>
                </a:cubicBezTo>
                <a:cubicBezTo>
                  <a:pt x="911902" y="939384"/>
                  <a:pt x="981856" y="931889"/>
                  <a:pt x="1094282" y="899410"/>
                </a:cubicBezTo>
                <a:cubicBezTo>
                  <a:pt x="1206708" y="866931"/>
                  <a:pt x="1399082" y="796977"/>
                  <a:pt x="1499016" y="734518"/>
                </a:cubicBezTo>
                <a:cubicBezTo>
                  <a:pt x="1598950" y="672059"/>
                  <a:pt x="1643921" y="587115"/>
                  <a:pt x="1693888" y="524656"/>
                </a:cubicBezTo>
                <a:cubicBezTo>
                  <a:pt x="1743855" y="462197"/>
                  <a:pt x="1763843" y="427220"/>
                  <a:pt x="1798820" y="359764"/>
                </a:cubicBezTo>
                <a:cubicBezTo>
                  <a:pt x="1833797" y="292308"/>
                  <a:pt x="1878768" y="177383"/>
                  <a:pt x="1903751" y="119921"/>
                </a:cubicBezTo>
                <a:cubicBezTo>
                  <a:pt x="1928734" y="62459"/>
                  <a:pt x="1938727" y="38724"/>
                  <a:pt x="1948721" y="1499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94D7473-619F-E141-9C7F-BD51F65B226F}"/>
              </a:ext>
            </a:extLst>
          </p:cNvPr>
          <p:cNvSpPr txBox="1"/>
          <p:nvPr/>
        </p:nvSpPr>
        <p:spPr>
          <a:xfrm>
            <a:off x="2968054" y="1220788"/>
            <a:ext cx="2166422" cy="1477328"/>
          </a:xfrm>
          <a:prstGeom prst="rect">
            <a:avLst/>
          </a:prstGeom>
          <a:noFill/>
        </p:spPr>
        <p:txBody>
          <a:bodyPr wrap="square" rtlCol="0">
            <a:spAutoFit/>
          </a:bodyPr>
          <a:lstStyle/>
          <a:p>
            <a:r>
              <a:rPr lang="en-US" dirty="0"/>
              <a:t>2</a:t>
            </a:r>
            <a:r>
              <a:rPr lang="en-US" baseline="30000" dirty="0"/>
              <a:t>nd</a:t>
            </a:r>
            <a:r>
              <a:rPr lang="en-US" dirty="0"/>
              <a:t> derivative is positive everywhere =&gt; convex =&gt; any local minimum is a global minimum</a:t>
            </a:r>
          </a:p>
        </p:txBody>
      </p:sp>
      <p:cxnSp>
        <p:nvCxnSpPr>
          <p:cNvPr id="13" name="Straight Arrow Connector 12">
            <a:extLst>
              <a:ext uri="{FF2B5EF4-FFF2-40B4-BE49-F238E27FC236}">
                <a16:creationId xmlns:a16="http://schemas.microsoft.com/office/drawing/2014/main" id="{ADA1EA24-4A32-BA40-A32B-AE84CF7E3AC0}"/>
              </a:ext>
            </a:extLst>
          </p:cNvPr>
          <p:cNvCxnSpPr/>
          <p:nvPr/>
        </p:nvCxnSpPr>
        <p:spPr>
          <a:xfrm flipV="1">
            <a:off x="569627" y="3289242"/>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5AC17-D70F-B84F-9D6D-1E83A452367E}"/>
              </a:ext>
            </a:extLst>
          </p:cNvPr>
          <p:cNvCxnSpPr>
            <a:cxnSpLocks/>
          </p:cNvCxnSpPr>
          <p:nvPr/>
        </p:nvCxnSpPr>
        <p:spPr>
          <a:xfrm>
            <a:off x="569627" y="4842154"/>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6236DE0-02F9-014D-8D00-4585FAB7FEB4}"/>
              </a:ext>
            </a:extLst>
          </p:cNvPr>
          <p:cNvSpPr txBox="1"/>
          <p:nvPr/>
        </p:nvSpPr>
        <p:spPr>
          <a:xfrm>
            <a:off x="2968054" y="3209454"/>
            <a:ext cx="2443396" cy="1754326"/>
          </a:xfrm>
          <a:prstGeom prst="rect">
            <a:avLst/>
          </a:prstGeom>
          <a:noFill/>
        </p:spPr>
        <p:txBody>
          <a:bodyPr wrap="square" rtlCol="0">
            <a:spAutoFit/>
          </a:bodyPr>
          <a:lstStyle/>
          <a:p>
            <a:r>
              <a:rPr lang="en-US" dirty="0"/>
              <a:t>2</a:t>
            </a:r>
            <a:r>
              <a:rPr lang="en-US" baseline="30000" dirty="0"/>
              <a:t>nd</a:t>
            </a:r>
            <a:r>
              <a:rPr lang="en-US" dirty="0"/>
              <a:t> derivative NOT positive everywhere =&gt; not convex =&gt; local minimum (e.g., red star) might not be global minimum</a:t>
            </a:r>
          </a:p>
        </p:txBody>
      </p:sp>
      <p:sp>
        <p:nvSpPr>
          <p:cNvPr id="18" name="Freeform 17">
            <a:extLst>
              <a:ext uri="{FF2B5EF4-FFF2-40B4-BE49-F238E27FC236}">
                <a16:creationId xmlns:a16="http://schemas.microsoft.com/office/drawing/2014/main" id="{A3FB2220-1FC2-0947-BE78-E00B24B815D8}"/>
              </a:ext>
            </a:extLst>
          </p:cNvPr>
          <p:cNvSpPr/>
          <p:nvPr/>
        </p:nvSpPr>
        <p:spPr>
          <a:xfrm>
            <a:off x="749509" y="3780383"/>
            <a:ext cx="1963712" cy="929452"/>
          </a:xfrm>
          <a:custGeom>
            <a:avLst/>
            <a:gdLst>
              <a:gd name="connsiteX0" fmla="*/ 0 w 1963712"/>
              <a:gd name="connsiteY0" fmla="*/ 14990 h 929452"/>
              <a:gd name="connsiteX1" fmla="*/ 59961 w 1963712"/>
              <a:gd name="connsiteY1" fmla="*/ 449705 h 929452"/>
              <a:gd name="connsiteX2" fmla="*/ 329784 w 1963712"/>
              <a:gd name="connsiteY2" fmla="*/ 794479 h 929452"/>
              <a:gd name="connsiteX3" fmla="*/ 554636 w 1963712"/>
              <a:gd name="connsiteY3" fmla="*/ 929390 h 929452"/>
              <a:gd name="connsiteX4" fmla="*/ 824459 w 1963712"/>
              <a:gd name="connsiteY4" fmla="*/ 809469 h 929452"/>
              <a:gd name="connsiteX5" fmla="*/ 944380 w 1963712"/>
              <a:gd name="connsiteY5" fmla="*/ 629587 h 929452"/>
              <a:gd name="connsiteX6" fmla="*/ 989351 w 1963712"/>
              <a:gd name="connsiteY6" fmla="*/ 404735 h 929452"/>
              <a:gd name="connsiteX7" fmla="*/ 1064302 w 1963712"/>
              <a:gd name="connsiteY7" fmla="*/ 149902 h 929452"/>
              <a:gd name="connsiteX8" fmla="*/ 1199213 w 1963712"/>
              <a:gd name="connsiteY8" fmla="*/ 59961 h 929452"/>
              <a:gd name="connsiteX9" fmla="*/ 1334125 w 1963712"/>
              <a:gd name="connsiteY9" fmla="*/ 239843 h 929452"/>
              <a:gd name="connsiteX10" fmla="*/ 1379095 w 1963712"/>
              <a:gd name="connsiteY10" fmla="*/ 404735 h 929452"/>
              <a:gd name="connsiteX11" fmla="*/ 1528997 w 1963712"/>
              <a:gd name="connsiteY11" fmla="*/ 509666 h 929452"/>
              <a:gd name="connsiteX12" fmla="*/ 1753849 w 1963712"/>
              <a:gd name="connsiteY12" fmla="*/ 464695 h 929452"/>
              <a:gd name="connsiteX13" fmla="*/ 1903751 w 1963712"/>
              <a:gd name="connsiteY13" fmla="*/ 164892 h 929452"/>
              <a:gd name="connsiteX14" fmla="*/ 1963712 w 1963712"/>
              <a:gd name="connsiteY14" fmla="*/ 0 h 929452"/>
              <a:gd name="connsiteX15" fmla="*/ 1963712 w 1963712"/>
              <a:gd name="connsiteY15" fmla="*/ 0 h 9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3712" h="929452">
                <a:moveTo>
                  <a:pt x="0" y="14990"/>
                </a:moveTo>
                <a:cubicBezTo>
                  <a:pt x="2498" y="167390"/>
                  <a:pt x="4997" y="319790"/>
                  <a:pt x="59961" y="449705"/>
                </a:cubicBezTo>
                <a:cubicBezTo>
                  <a:pt x="114925" y="579620"/>
                  <a:pt x="247338" y="714532"/>
                  <a:pt x="329784" y="794479"/>
                </a:cubicBezTo>
                <a:cubicBezTo>
                  <a:pt x="412230" y="874426"/>
                  <a:pt x="472190" y="926892"/>
                  <a:pt x="554636" y="929390"/>
                </a:cubicBezTo>
                <a:cubicBezTo>
                  <a:pt x="637082" y="931888"/>
                  <a:pt x="759502" y="859436"/>
                  <a:pt x="824459" y="809469"/>
                </a:cubicBezTo>
                <a:cubicBezTo>
                  <a:pt x="889416" y="759502"/>
                  <a:pt x="916898" y="697043"/>
                  <a:pt x="944380" y="629587"/>
                </a:cubicBezTo>
                <a:cubicBezTo>
                  <a:pt x="971862" y="562131"/>
                  <a:pt x="969364" y="484683"/>
                  <a:pt x="989351" y="404735"/>
                </a:cubicBezTo>
                <a:cubicBezTo>
                  <a:pt x="1009338" y="324788"/>
                  <a:pt x="1029325" y="207364"/>
                  <a:pt x="1064302" y="149902"/>
                </a:cubicBezTo>
                <a:cubicBezTo>
                  <a:pt x="1099279" y="92440"/>
                  <a:pt x="1154243" y="44971"/>
                  <a:pt x="1199213" y="59961"/>
                </a:cubicBezTo>
                <a:cubicBezTo>
                  <a:pt x="1244183" y="74951"/>
                  <a:pt x="1304145" y="182381"/>
                  <a:pt x="1334125" y="239843"/>
                </a:cubicBezTo>
                <a:cubicBezTo>
                  <a:pt x="1364105" y="297305"/>
                  <a:pt x="1346616" y="359765"/>
                  <a:pt x="1379095" y="404735"/>
                </a:cubicBezTo>
                <a:cubicBezTo>
                  <a:pt x="1411574" y="449706"/>
                  <a:pt x="1466538" y="499673"/>
                  <a:pt x="1528997" y="509666"/>
                </a:cubicBezTo>
                <a:cubicBezTo>
                  <a:pt x="1591456" y="519659"/>
                  <a:pt x="1691390" y="522157"/>
                  <a:pt x="1753849" y="464695"/>
                </a:cubicBezTo>
                <a:cubicBezTo>
                  <a:pt x="1816308" y="407233"/>
                  <a:pt x="1868774" y="242341"/>
                  <a:pt x="1903751" y="164892"/>
                </a:cubicBezTo>
                <a:cubicBezTo>
                  <a:pt x="1938728" y="87443"/>
                  <a:pt x="1963712" y="0"/>
                  <a:pt x="1963712" y="0"/>
                </a:cubicBezTo>
                <a:lnTo>
                  <a:pt x="1963712" y="0"/>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829FF740-E23A-9941-B991-374323525293}"/>
              </a:ext>
            </a:extLst>
          </p:cNvPr>
          <p:cNvSpPr>
            <a:spLocks noChangeAspect="1"/>
          </p:cNvSpPr>
          <p:nvPr/>
        </p:nvSpPr>
        <p:spPr>
          <a:xfrm>
            <a:off x="2320480" y="4330922"/>
            <a:ext cx="182880" cy="18288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122440C0-74D3-DF45-A5E4-0367AEDC502F}"/>
              </a:ext>
            </a:extLst>
          </p:cNvPr>
          <p:cNvSpPr txBox="1"/>
          <p:nvPr/>
        </p:nvSpPr>
        <p:spPr>
          <a:xfrm>
            <a:off x="6266578" y="1597681"/>
            <a:ext cx="2877422" cy="2585323"/>
          </a:xfrm>
          <a:prstGeom prst="rect">
            <a:avLst/>
          </a:prstGeom>
          <a:noFill/>
        </p:spPr>
        <p:txBody>
          <a:bodyPr wrap="square" rtlCol="0">
            <a:spAutoFit/>
          </a:bodyPr>
          <a:lstStyle/>
          <a:p>
            <a:pPr marL="176213" indent="-176213">
              <a:buFont typeface="Arial" panose="020B0604020202020204" pitchFamily="34" charset="0"/>
              <a:buChar char="•"/>
            </a:pPr>
            <a:r>
              <a:rPr lang="en-US" dirty="0"/>
              <a:t>In higher dimensions,</a:t>
            </a:r>
          </a:p>
          <a:p>
            <a:r>
              <a:rPr lang="en-US" dirty="0"/>
              <a:t>“positive 2</a:t>
            </a:r>
            <a:r>
              <a:rPr lang="en-US" baseline="30000" dirty="0"/>
              <a:t>nd</a:t>
            </a:r>
            <a:r>
              <a:rPr lang="en-US" dirty="0"/>
              <a:t> derivative” condition becomes</a:t>
            </a:r>
          </a:p>
          <a:p>
            <a:r>
              <a:rPr lang="en-US" dirty="0"/>
              <a:t>“positive-definite Hessian”</a:t>
            </a:r>
          </a:p>
          <a:p>
            <a:endParaRPr lang="en-US" dirty="0"/>
          </a:p>
          <a:p>
            <a:pPr marL="176213" indent="-176213">
              <a:buFont typeface="Arial" panose="020B0604020202020204" pitchFamily="34" charset="0"/>
              <a:buChar char="•"/>
            </a:pPr>
            <a:r>
              <a:rPr lang="en-US" dirty="0"/>
              <a:t>Definition: D x D matrix H is positive definite if for all D x 1 vector z (which are not zero vectors), </a:t>
            </a:r>
            <a:r>
              <a:rPr lang="en-US" dirty="0" err="1"/>
              <a:t>z</a:t>
            </a:r>
            <a:r>
              <a:rPr lang="en-US" baseline="30000" dirty="0" err="1"/>
              <a:t>T</a:t>
            </a:r>
            <a:r>
              <a:rPr lang="en-US" dirty="0" err="1"/>
              <a:t>Hz</a:t>
            </a:r>
            <a:r>
              <a:rPr lang="en-US" dirty="0"/>
              <a:t> &gt; 0</a:t>
            </a:r>
          </a:p>
        </p:txBody>
      </p:sp>
      <p:sp>
        <p:nvSpPr>
          <p:cNvPr id="21" name="Right Brace 20">
            <a:extLst>
              <a:ext uri="{FF2B5EF4-FFF2-40B4-BE49-F238E27FC236}">
                <a16:creationId xmlns:a16="http://schemas.microsoft.com/office/drawing/2014/main" id="{69F01BD4-23EB-5145-B066-F368867BAAFF}"/>
              </a:ext>
            </a:extLst>
          </p:cNvPr>
          <p:cNvSpPr/>
          <p:nvPr/>
        </p:nvSpPr>
        <p:spPr>
          <a:xfrm>
            <a:off x="5412139" y="1617672"/>
            <a:ext cx="688858" cy="289613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D8355B2C-6091-BB48-BAB2-3130156D982F}"/>
              </a:ext>
            </a:extLst>
          </p:cNvPr>
          <p:cNvSpPr>
            <a:spLocks noGrp="1"/>
          </p:cNvSpPr>
          <p:nvPr>
            <p:ph idx="1"/>
          </p:nvPr>
        </p:nvSpPr>
        <p:spPr>
          <a:xfrm>
            <a:off x="457199" y="5219375"/>
            <a:ext cx="8343901" cy="1489270"/>
          </a:xfrm>
        </p:spPr>
        <p:txBody>
          <a:bodyPr>
            <a:noAutofit/>
          </a:bodyPr>
          <a:lstStyle/>
          <a:p>
            <a:r>
              <a:rPr lang="en-US" sz="1800" dirty="0"/>
              <a:t>(See non-graded assignment): In logistic regression, H(w) is positive definite for all w, hence NLL(w) is convex =&gt; unique global minimum</a:t>
            </a:r>
          </a:p>
        </p:txBody>
      </p:sp>
      <p:sp>
        <p:nvSpPr>
          <p:cNvPr id="17" name="TextBox 16">
            <a:extLst>
              <a:ext uri="{FF2B5EF4-FFF2-40B4-BE49-F238E27FC236}">
                <a16:creationId xmlns:a16="http://schemas.microsoft.com/office/drawing/2014/main" id="{769CFB14-8F9B-8646-8D4E-4C6DE975A182}"/>
              </a:ext>
            </a:extLst>
          </p:cNvPr>
          <p:cNvSpPr txBox="1"/>
          <p:nvPr/>
        </p:nvSpPr>
        <p:spPr>
          <a:xfrm>
            <a:off x="2653260" y="2591776"/>
            <a:ext cx="284052" cy="369332"/>
          </a:xfrm>
          <a:prstGeom prst="rect">
            <a:avLst/>
          </a:prstGeom>
          <a:noFill/>
        </p:spPr>
        <p:txBody>
          <a:bodyPr wrap="none" rtlCol="0">
            <a:spAutoFit/>
          </a:bodyPr>
          <a:lstStyle/>
          <a:p>
            <a:r>
              <a:rPr lang="en-US" dirty="0"/>
              <a:t>x</a:t>
            </a:r>
          </a:p>
        </p:txBody>
      </p:sp>
      <p:sp>
        <p:nvSpPr>
          <p:cNvPr id="22" name="TextBox 21">
            <a:extLst>
              <a:ext uri="{FF2B5EF4-FFF2-40B4-BE49-F238E27FC236}">
                <a16:creationId xmlns:a16="http://schemas.microsoft.com/office/drawing/2014/main" id="{64ACD9B1-2D74-F745-8361-BB41E6F8E78F}"/>
              </a:ext>
            </a:extLst>
          </p:cNvPr>
          <p:cNvSpPr txBox="1"/>
          <p:nvPr/>
        </p:nvSpPr>
        <p:spPr>
          <a:xfrm>
            <a:off x="562513" y="862307"/>
            <a:ext cx="495649" cy="369332"/>
          </a:xfrm>
          <a:prstGeom prst="rect">
            <a:avLst/>
          </a:prstGeom>
          <a:noFill/>
        </p:spPr>
        <p:txBody>
          <a:bodyPr wrap="none" rtlCol="0">
            <a:spAutoFit/>
          </a:bodyPr>
          <a:lstStyle/>
          <a:p>
            <a:r>
              <a:rPr lang="en-US" dirty="0"/>
              <a:t>f(x)</a:t>
            </a:r>
          </a:p>
        </p:txBody>
      </p:sp>
      <p:sp>
        <p:nvSpPr>
          <p:cNvPr id="23" name="TextBox 22">
            <a:extLst>
              <a:ext uri="{FF2B5EF4-FFF2-40B4-BE49-F238E27FC236}">
                <a16:creationId xmlns:a16="http://schemas.microsoft.com/office/drawing/2014/main" id="{52DD9909-E82D-574F-B74E-F3FF2425EF40}"/>
              </a:ext>
            </a:extLst>
          </p:cNvPr>
          <p:cNvSpPr txBox="1"/>
          <p:nvPr/>
        </p:nvSpPr>
        <p:spPr>
          <a:xfrm>
            <a:off x="2628075" y="4830097"/>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BCD5AD41-580C-614C-B016-D2B8A64BE42F}"/>
              </a:ext>
            </a:extLst>
          </p:cNvPr>
          <p:cNvSpPr txBox="1"/>
          <p:nvPr/>
        </p:nvSpPr>
        <p:spPr>
          <a:xfrm>
            <a:off x="537328" y="3100628"/>
            <a:ext cx="495649" cy="369332"/>
          </a:xfrm>
          <a:prstGeom prst="rect">
            <a:avLst/>
          </a:prstGeom>
          <a:noFill/>
        </p:spPr>
        <p:txBody>
          <a:bodyPr wrap="none" rtlCol="0">
            <a:spAutoFit/>
          </a:bodyPr>
          <a:lstStyle/>
          <a:p>
            <a:r>
              <a:rPr lang="en-US" dirty="0"/>
              <a:t>f(x)</a:t>
            </a:r>
          </a:p>
        </p:txBody>
      </p:sp>
    </p:spTree>
    <p:extLst>
      <p:ext uri="{BB962C8B-B14F-4D97-AF65-F5344CB8AC3E}">
        <p14:creationId xmlns:p14="http://schemas.microsoft.com/office/powerpoint/2010/main" val="356065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56E8-1727-4140-95AE-CD278DE955AA}"/>
              </a:ext>
            </a:extLst>
          </p:cNvPr>
          <p:cNvSpPr>
            <a:spLocks noGrp="1"/>
          </p:cNvSpPr>
          <p:nvPr>
            <p:ph type="title"/>
          </p:nvPr>
        </p:nvSpPr>
        <p:spPr>
          <a:xfrm>
            <a:off x="0" y="77788"/>
            <a:ext cx="9144000" cy="1143000"/>
          </a:xfrm>
        </p:spPr>
        <p:txBody>
          <a:bodyPr>
            <a:normAutofit/>
          </a:bodyPr>
          <a:lstStyle/>
          <a:p>
            <a:r>
              <a:rPr lang="en-US" sz="3400" dirty="0"/>
              <a:t>Interlude: Convexity &amp; Global Minimum</a:t>
            </a:r>
          </a:p>
        </p:txBody>
      </p:sp>
      <p:cxnSp>
        <p:nvCxnSpPr>
          <p:cNvPr id="5" name="Straight Arrow Connector 4">
            <a:extLst>
              <a:ext uri="{FF2B5EF4-FFF2-40B4-BE49-F238E27FC236}">
                <a16:creationId xmlns:a16="http://schemas.microsoft.com/office/drawing/2014/main" id="{78159F92-473F-8741-B8E0-702BB82FF175}"/>
              </a:ext>
            </a:extLst>
          </p:cNvPr>
          <p:cNvCxnSpPr/>
          <p:nvPr/>
        </p:nvCxnSpPr>
        <p:spPr>
          <a:xfrm flipV="1">
            <a:off x="569627" y="1030756"/>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92A5DC4-8D69-8741-89CB-C402282ACE68}"/>
              </a:ext>
            </a:extLst>
          </p:cNvPr>
          <p:cNvCxnSpPr>
            <a:cxnSpLocks/>
          </p:cNvCxnSpPr>
          <p:nvPr/>
        </p:nvCxnSpPr>
        <p:spPr>
          <a:xfrm>
            <a:off x="569627" y="2583668"/>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EC8BBC11-F1E2-3C42-96B6-816E9939B892}"/>
              </a:ext>
            </a:extLst>
          </p:cNvPr>
          <p:cNvSpPr/>
          <p:nvPr/>
        </p:nvSpPr>
        <p:spPr>
          <a:xfrm>
            <a:off x="704539" y="1531859"/>
            <a:ext cx="1948721" cy="933512"/>
          </a:xfrm>
          <a:custGeom>
            <a:avLst/>
            <a:gdLst>
              <a:gd name="connsiteX0" fmla="*/ 0 w 1948721"/>
              <a:gd name="connsiteY0" fmla="*/ 0 h 933512"/>
              <a:gd name="connsiteX1" fmla="*/ 44970 w 1948721"/>
              <a:gd name="connsiteY1" fmla="*/ 239843 h 933512"/>
              <a:gd name="connsiteX2" fmla="*/ 164892 w 1948721"/>
              <a:gd name="connsiteY2" fmla="*/ 494675 h 933512"/>
              <a:gd name="connsiteX3" fmla="*/ 254833 w 1948721"/>
              <a:gd name="connsiteY3" fmla="*/ 599607 h 933512"/>
              <a:gd name="connsiteX4" fmla="*/ 419725 w 1948721"/>
              <a:gd name="connsiteY4" fmla="*/ 764498 h 933512"/>
              <a:gd name="connsiteX5" fmla="*/ 569626 w 1948721"/>
              <a:gd name="connsiteY5" fmla="*/ 839449 h 933512"/>
              <a:gd name="connsiteX6" fmla="*/ 824459 w 1948721"/>
              <a:gd name="connsiteY6" fmla="*/ 929390 h 933512"/>
              <a:gd name="connsiteX7" fmla="*/ 1094282 w 1948721"/>
              <a:gd name="connsiteY7" fmla="*/ 899410 h 933512"/>
              <a:gd name="connsiteX8" fmla="*/ 1499016 w 1948721"/>
              <a:gd name="connsiteY8" fmla="*/ 734518 h 933512"/>
              <a:gd name="connsiteX9" fmla="*/ 1693888 w 1948721"/>
              <a:gd name="connsiteY9" fmla="*/ 524656 h 933512"/>
              <a:gd name="connsiteX10" fmla="*/ 1798820 w 1948721"/>
              <a:gd name="connsiteY10" fmla="*/ 359764 h 933512"/>
              <a:gd name="connsiteX11" fmla="*/ 1903751 w 1948721"/>
              <a:gd name="connsiteY11" fmla="*/ 119921 h 933512"/>
              <a:gd name="connsiteX12" fmla="*/ 1948721 w 1948721"/>
              <a:gd name="connsiteY12" fmla="*/ 14990 h 93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8721" h="933512">
                <a:moveTo>
                  <a:pt x="0" y="0"/>
                </a:moveTo>
                <a:cubicBezTo>
                  <a:pt x="8744" y="78698"/>
                  <a:pt x="17488" y="157397"/>
                  <a:pt x="44970" y="239843"/>
                </a:cubicBezTo>
                <a:cubicBezTo>
                  <a:pt x="72452" y="322289"/>
                  <a:pt x="129915" y="434714"/>
                  <a:pt x="164892" y="494675"/>
                </a:cubicBezTo>
                <a:cubicBezTo>
                  <a:pt x="199869" y="554636"/>
                  <a:pt x="212361" y="554636"/>
                  <a:pt x="254833" y="599607"/>
                </a:cubicBezTo>
                <a:cubicBezTo>
                  <a:pt x="297305" y="644578"/>
                  <a:pt x="367260" y="724524"/>
                  <a:pt x="419725" y="764498"/>
                </a:cubicBezTo>
                <a:cubicBezTo>
                  <a:pt x="472190" y="804472"/>
                  <a:pt x="502170" y="811967"/>
                  <a:pt x="569626" y="839449"/>
                </a:cubicBezTo>
                <a:cubicBezTo>
                  <a:pt x="637082" y="866931"/>
                  <a:pt x="737016" y="919397"/>
                  <a:pt x="824459" y="929390"/>
                </a:cubicBezTo>
                <a:cubicBezTo>
                  <a:pt x="911902" y="939384"/>
                  <a:pt x="981856" y="931889"/>
                  <a:pt x="1094282" y="899410"/>
                </a:cubicBezTo>
                <a:cubicBezTo>
                  <a:pt x="1206708" y="866931"/>
                  <a:pt x="1399082" y="796977"/>
                  <a:pt x="1499016" y="734518"/>
                </a:cubicBezTo>
                <a:cubicBezTo>
                  <a:pt x="1598950" y="672059"/>
                  <a:pt x="1643921" y="587115"/>
                  <a:pt x="1693888" y="524656"/>
                </a:cubicBezTo>
                <a:cubicBezTo>
                  <a:pt x="1743855" y="462197"/>
                  <a:pt x="1763843" y="427220"/>
                  <a:pt x="1798820" y="359764"/>
                </a:cubicBezTo>
                <a:cubicBezTo>
                  <a:pt x="1833797" y="292308"/>
                  <a:pt x="1878768" y="177383"/>
                  <a:pt x="1903751" y="119921"/>
                </a:cubicBezTo>
                <a:cubicBezTo>
                  <a:pt x="1928734" y="62459"/>
                  <a:pt x="1938727" y="38724"/>
                  <a:pt x="1948721" y="1499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94D7473-619F-E141-9C7F-BD51F65B226F}"/>
              </a:ext>
            </a:extLst>
          </p:cNvPr>
          <p:cNvSpPr txBox="1"/>
          <p:nvPr/>
        </p:nvSpPr>
        <p:spPr>
          <a:xfrm>
            <a:off x="2968054" y="1220788"/>
            <a:ext cx="2166422" cy="1477328"/>
          </a:xfrm>
          <a:prstGeom prst="rect">
            <a:avLst/>
          </a:prstGeom>
          <a:noFill/>
        </p:spPr>
        <p:txBody>
          <a:bodyPr wrap="square" rtlCol="0">
            <a:spAutoFit/>
          </a:bodyPr>
          <a:lstStyle/>
          <a:p>
            <a:r>
              <a:rPr lang="en-US" dirty="0"/>
              <a:t>2</a:t>
            </a:r>
            <a:r>
              <a:rPr lang="en-US" baseline="30000" dirty="0"/>
              <a:t>nd</a:t>
            </a:r>
            <a:r>
              <a:rPr lang="en-US" dirty="0"/>
              <a:t> derivative is positive everywhere =&gt; convex =&gt; any local minimum is a global minimum</a:t>
            </a:r>
          </a:p>
        </p:txBody>
      </p:sp>
      <p:cxnSp>
        <p:nvCxnSpPr>
          <p:cNvPr id="13" name="Straight Arrow Connector 12">
            <a:extLst>
              <a:ext uri="{FF2B5EF4-FFF2-40B4-BE49-F238E27FC236}">
                <a16:creationId xmlns:a16="http://schemas.microsoft.com/office/drawing/2014/main" id="{ADA1EA24-4A32-BA40-A32B-AE84CF7E3AC0}"/>
              </a:ext>
            </a:extLst>
          </p:cNvPr>
          <p:cNvCxnSpPr/>
          <p:nvPr/>
        </p:nvCxnSpPr>
        <p:spPr>
          <a:xfrm flipV="1">
            <a:off x="569627" y="3289242"/>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5AC17-D70F-B84F-9D6D-1E83A452367E}"/>
              </a:ext>
            </a:extLst>
          </p:cNvPr>
          <p:cNvCxnSpPr>
            <a:cxnSpLocks/>
          </p:cNvCxnSpPr>
          <p:nvPr/>
        </p:nvCxnSpPr>
        <p:spPr>
          <a:xfrm>
            <a:off x="569627" y="4842154"/>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6236DE0-02F9-014D-8D00-4585FAB7FEB4}"/>
              </a:ext>
            </a:extLst>
          </p:cNvPr>
          <p:cNvSpPr txBox="1"/>
          <p:nvPr/>
        </p:nvSpPr>
        <p:spPr>
          <a:xfrm>
            <a:off x="2968054" y="3209454"/>
            <a:ext cx="2443396" cy="1754326"/>
          </a:xfrm>
          <a:prstGeom prst="rect">
            <a:avLst/>
          </a:prstGeom>
          <a:noFill/>
        </p:spPr>
        <p:txBody>
          <a:bodyPr wrap="square" rtlCol="0">
            <a:spAutoFit/>
          </a:bodyPr>
          <a:lstStyle/>
          <a:p>
            <a:r>
              <a:rPr lang="en-US" dirty="0"/>
              <a:t>2</a:t>
            </a:r>
            <a:r>
              <a:rPr lang="en-US" baseline="30000" dirty="0"/>
              <a:t>nd</a:t>
            </a:r>
            <a:r>
              <a:rPr lang="en-US" dirty="0"/>
              <a:t> derivative NOT positive everywhere =&gt; not convex =&gt; local minimum (e.g., red star) might not be global minimum</a:t>
            </a:r>
          </a:p>
        </p:txBody>
      </p:sp>
      <p:sp>
        <p:nvSpPr>
          <p:cNvPr id="18" name="Freeform 17">
            <a:extLst>
              <a:ext uri="{FF2B5EF4-FFF2-40B4-BE49-F238E27FC236}">
                <a16:creationId xmlns:a16="http://schemas.microsoft.com/office/drawing/2014/main" id="{A3FB2220-1FC2-0947-BE78-E00B24B815D8}"/>
              </a:ext>
            </a:extLst>
          </p:cNvPr>
          <p:cNvSpPr/>
          <p:nvPr/>
        </p:nvSpPr>
        <p:spPr>
          <a:xfrm>
            <a:off x="749509" y="3780383"/>
            <a:ext cx="1963712" cy="929452"/>
          </a:xfrm>
          <a:custGeom>
            <a:avLst/>
            <a:gdLst>
              <a:gd name="connsiteX0" fmla="*/ 0 w 1963712"/>
              <a:gd name="connsiteY0" fmla="*/ 14990 h 929452"/>
              <a:gd name="connsiteX1" fmla="*/ 59961 w 1963712"/>
              <a:gd name="connsiteY1" fmla="*/ 449705 h 929452"/>
              <a:gd name="connsiteX2" fmla="*/ 329784 w 1963712"/>
              <a:gd name="connsiteY2" fmla="*/ 794479 h 929452"/>
              <a:gd name="connsiteX3" fmla="*/ 554636 w 1963712"/>
              <a:gd name="connsiteY3" fmla="*/ 929390 h 929452"/>
              <a:gd name="connsiteX4" fmla="*/ 824459 w 1963712"/>
              <a:gd name="connsiteY4" fmla="*/ 809469 h 929452"/>
              <a:gd name="connsiteX5" fmla="*/ 944380 w 1963712"/>
              <a:gd name="connsiteY5" fmla="*/ 629587 h 929452"/>
              <a:gd name="connsiteX6" fmla="*/ 989351 w 1963712"/>
              <a:gd name="connsiteY6" fmla="*/ 404735 h 929452"/>
              <a:gd name="connsiteX7" fmla="*/ 1064302 w 1963712"/>
              <a:gd name="connsiteY7" fmla="*/ 149902 h 929452"/>
              <a:gd name="connsiteX8" fmla="*/ 1199213 w 1963712"/>
              <a:gd name="connsiteY8" fmla="*/ 59961 h 929452"/>
              <a:gd name="connsiteX9" fmla="*/ 1334125 w 1963712"/>
              <a:gd name="connsiteY9" fmla="*/ 239843 h 929452"/>
              <a:gd name="connsiteX10" fmla="*/ 1379095 w 1963712"/>
              <a:gd name="connsiteY10" fmla="*/ 404735 h 929452"/>
              <a:gd name="connsiteX11" fmla="*/ 1528997 w 1963712"/>
              <a:gd name="connsiteY11" fmla="*/ 509666 h 929452"/>
              <a:gd name="connsiteX12" fmla="*/ 1753849 w 1963712"/>
              <a:gd name="connsiteY12" fmla="*/ 464695 h 929452"/>
              <a:gd name="connsiteX13" fmla="*/ 1903751 w 1963712"/>
              <a:gd name="connsiteY13" fmla="*/ 164892 h 929452"/>
              <a:gd name="connsiteX14" fmla="*/ 1963712 w 1963712"/>
              <a:gd name="connsiteY14" fmla="*/ 0 h 929452"/>
              <a:gd name="connsiteX15" fmla="*/ 1963712 w 1963712"/>
              <a:gd name="connsiteY15" fmla="*/ 0 h 9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3712" h="929452">
                <a:moveTo>
                  <a:pt x="0" y="14990"/>
                </a:moveTo>
                <a:cubicBezTo>
                  <a:pt x="2498" y="167390"/>
                  <a:pt x="4997" y="319790"/>
                  <a:pt x="59961" y="449705"/>
                </a:cubicBezTo>
                <a:cubicBezTo>
                  <a:pt x="114925" y="579620"/>
                  <a:pt x="247338" y="714532"/>
                  <a:pt x="329784" y="794479"/>
                </a:cubicBezTo>
                <a:cubicBezTo>
                  <a:pt x="412230" y="874426"/>
                  <a:pt x="472190" y="926892"/>
                  <a:pt x="554636" y="929390"/>
                </a:cubicBezTo>
                <a:cubicBezTo>
                  <a:pt x="637082" y="931888"/>
                  <a:pt x="759502" y="859436"/>
                  <a:pt x="824459" y="809469"/>
                </a:cubicBezTo>
                <a:cubicBezTo>
                  <a:pt x="889416" y="759502"/>
                  <a:pt x="916898" y="697043"/>
                  <a:pt x="944380" y="629587"/>
                </a:cubicBezTo>
                <a:cubicBezTo>
                  <a:pt x="971862" y="562131"/>
                  <a:pt x="969364" y="484683"/>
                  <a:pt x="989351" y="404735"/>
                </a:cubicBezTo>
                <a:cubicBezTo>
                  <a:pt x="1009338" y="324788"/>
                  <a:pt x="1029325" y="207364"/>
                  <a:pt x="1064302" y="149902"/>
                </a:cubicBezTo>
                <a:cubicBezTo>
                  <a:pt x="1099279" y="92440"/>
                  <a:pt x="1154243" y="44971"/>
                  <a:pt x="1199213" y="59961"/>
                </a:cubicBezTo>
                <a:cubicBezTo>
                  <a:pt x="1244183" y="74951"/>
                  <a:pt x="1304145" y="182381"/>
                  <a:pt x="1334125" y="239843"/>
                </a:cubicBezTo>
                <a:cubicBezTo>
                  <a:pt x="1364105" y="297305"/>
                  <a:pt x="1346616" y="359765"/>
                  <a:pt x="1379095" y="404735"/>
                </a:cubicBezTo>
                <a:cubicBezTo>
                  <a:pt x="1411574" y="449706"/>
                  <a:pt x="1466538" y="499673"/>
                  <a:pt x="1528997" y="509666"/>
                </a:cubicBezTo>
                <a:cubicBezTo>
                  <a:pt x="1591456" y="519659"/>
                  <a:pt x="1691390" y="522157"/>
                  <a:pt x="1753849" y="464695"/>
                </a:cubicBezTo>
                <a:cubicBezTo>
                  <a:pt x="1816308" y="407233"/>
                  <a:pt x="1868774" y="242341"/>
                  <a:pt x="1903751" y="164892"/>
                </a:cubicBezTo>
                <a:cubicBezTo>
                  <a:pt x="1938728" y="87443"/>
                  <a:pt x="1963712" y="0"/>
                  <a:pt x="1963712" y="0"/>
                </a:cubicBezTo>
                <a:lnTo>
                  <a:pt x="1963712" y="0"/>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829FF740-E23A-9941-B991-374323525293}"/>
              </a:ext>
            </a:extLst>
          </p:cNvPr>
          <p:cNvSpPr>
            <a:spLocks noChangeAspect="1"/>
          </p:cNvSpPr>
          <p:nvPr/>
        </p:nvSpPr>
        <p:spPr>
          <a:xfrm>
            <a:off x="2320480" y="4330922"/>
            <a:ext cx="182880" cy="18288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122440C0-74D3-DF45-A5E4-0367AEDC502F}"/>
              </a:ext>
            </a:extLst>
          </p:cNvPr>
          <p:cNvSpPr txBox="1"/>
          <p:nvPr/>
        </p:nvSpPr>
        <p:spPr>
          <a:xfrm>
            <a:off x="6266578" y="1597681"/>
            <a:ext cx="2877422" cy="2585323"/>
          </a:xfrm>
          <a:prstGeom prst="rect">
            <a:avLst/>
          </a:prstGeom>
          <a:noFill/>
        </p:spPr>
        <p:txBody>
          <a:bodyPr wrap="square" rtlCol="0">
            <a:spAutoFit/>
          </a:bodyPr>
          <a:lstStyle/>
          <a:p>
            <a:pPr marL="176213" indent="-176213">
              <a:buFont typeface="Arial" panose="020B0604020202020204" pitchFamily="34" charset="0"/>
              <a:buChar char="•"/>
            </a:pPr>
            <a:r>
              <a:rPr lang="en-US" dirty="0"/>
              <a:t>In higher dimensions,</a:t>
            </a:r>
          </a:p>
          <a:p>
            <a:r>
              <a:rPr lang="en-US" dirty="0"/>
              <a:t>“positive 2</a:t>
            </a:r>
            <a:r>
              <a:rPr lang="en-US" baseline="30000" dirty="0"/>
              <a:t>nd</a:t>
            </a:r>
            <a:r>
              <a:rPr lang="en-US" dirty="0"/>
              <a:t> derivative” condition becomes</a:t>
            </a:r>
          </a:p>
          <a:p>
            <a:r>
              <a:rPr lang="en-US" dirty="0"/>
              <a:t>“positive-definite Hessian”</a:t>
            </a:r>
          </a:p>
          <a:p>
            <a:endParaRPr lang="en-US" dirty="0"/>
          </a:p>
          <a:p>
            <a:pPr marL="176213" indent="-176213">
              <a:buFont typeface="Arial" panose="020B0604020202020204" pitchFamily="34" charset="0"/>
              <a:buChar char="•"/>
            </a:pPr>
            <a:r>
              <a:rPr lang="en-US" dirty="0"/>
              <a:t>Definition: D x D matrix H is positive definite if for all D x 1 vector z (which are not zero vectors), </a:t>
            </a:r>
            <a:r>
              <a:rPr lang="en-US" dirty="0" err="1"/>
              <a:t>z</a:t>
            </a:r>
            <a:r>
              <a:rPr lang="en-US" baseline="30000" dirty="0" err="1"/>
              <a:t>T</a:t>
            </a:r>
            <a:r>
              <a:rPr lang="en-US" dirty="0" err="1"/>
              <a:t>Hz</a:t>
            </a:r>
            <a:r>
              <a:rPr lang="en-US" dirty="0"/>
              <a:t> &gt; 0</a:t>
            </a:r>
          </a:p>
        </p:txBody>
      </p:sp>
      <p:sp>
        <p:nvSpPr>
          <p:cNvPr id="21" name="Right Brace 20">
            <a:extLst>
              <a:ext uri="{FF2B5EF4-FFF2-40B4-BE49-F238E27FC236}">
                <a16:creationId xmlns:a16="http://schemas.microsoft.com/office/drawing/2014/main" id="{69F01BD4-23EB-5145-B066-F368867BAAFF}"/>
              </a:ext>
            </a:extLst>
          </p:cNvPr>
          <p:cNvSpPr/>
          <p:nvPr/>
        </p:nvSpPr>
        <p:spPr>
          <a:xfrm>
            <a:off x="5412139" y="1617672"/>
            <a:ext cx="688858" cy="289613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D8355B2C-6091-BB48-BAB2-3130156D982F}"/>
              </a:ext>
            </a:extLst>
          </p:cNvPr>
          <p:cNvSpPr>
            <a:spLocks noGrp="1"/>
          </p:cNvSpPr>
          <p:nvPr>
            <p:ph idx="1"/>
          </p:nvPr>
        </p:nvSpPr>
        <p:spPr>
          <a:xfrm>
            <a:off x="457199" y="5219375"/>
            <a:ext cx="8343901" cy="1489270"/>
          </a:xfrm>
        </p:spPr>
        <p:txBody>
          <a:bodyPr>
            <a:noAutofit/>
          </a:bodyPr>
          <a:lstStyle/>
          <a:p>
            <a:r>
              <a:rPr lang="en-US" sz="1800" dirty="0"/>
              <a:t>(See non-graded assignment): In logistic regression, H(w) is positive definite for all w, hence NLL(w) is convex =&gt; unique global minimum</a:t>
            </a:r>
          </a:p>
          <a:p>
            <a:r>
              <a:rPr lang="en-US" sz="1800" dirty="0"/>
              <a:t>There is no-closed form solution, so we need to do some numerical optimization</a:t>
            </a:r>
          </a:p>
        </p:txBody>
      </p:sp>
      <p:sp>
        <p:nvSpPr>
          <p:cNvPr id="17" name="TextBox 16">
            <a:extLst>
              <a:ext uri="{FF2B5EF4-FFF2-40B4-BE49-F238E27FC236}">
                <a16:creationId xmlns:a16="http://schemas.microsoft.com/office/drawing/2014/main" id="{769CFB14-8F9B-8646-8D4E-4C6DE975A182}"/>
              </a:ext>
            </a:extLst>
          </p:cNvPr>
          <p:cNvSpPr txBox="1"/>
          <p:nvPr/>
        </p:nvSpPr>
        <p:spPr>
          <a:xfrm>
            <a:off x="2653260" y="2591776"/>
            <a:ext cx="284052" cy="369332"/>
          </a:xfrm>
          <a:prstGeom prst="rect">
            <a:avLst/>
          </a:prstGeom>
          <a:noFill/>
        </p:spPr>
        <p:txBody>
          <a:bodyPr wrap="none" rtlCol="0">
            <a:spAutoFit/>
          </a:bodyPr>
          <a:lstStyle/>
          <a:p>
            <a:r>
              <a:rPr lang="en-US" dirty="0"/>
              <a:t>x</a:t>
            </a:r>
          </a:p>
        </p:txBody>
      </p:sp>
      <p:sp>
        <p:nvSpPr>
          <p:cNvPr id="22" name="TextBox 21">
            <a:extLst>
              <a:ext uri="{FF2B5EF4-FFF2-40B4-BE49-F238E27FC236}">
                <a16:creationId xmlns:a16="http://schemas.microsoft.com/office/drawing/2014/main" id="{64ACD9B1-2D74-F745-8361-BB41E6F8E78F}"/>
              </a:ext>
            </a:extLst>
          </p:cNvPr>
          <p:cNvSpPr txBox="1"/>
          <p:nvPr/>
        </p:nvSpPr>
        <p:spPr>
          <a:xfrm>
            <a:off x="562513" y="862307"/>
            <a:ext cx="495649" cy="369332"/>
          </a:xfrm>
          <a:prstGeom prst="rect">
            <a:avLst/>
          </a:prstGeom>
          <a:noFill/>
        </p:spPr>
        <p:txBody>
          <a:bodyPr wrap="none" rtlCol="0">
            <a:spAutoFit/>
          </a:bodyPr>
          <a:lstStyle/>
          <a:p>
            <a:r>
              <a:rPr lang="en-US" dirty="0"/>
              <a:t>f(x)</a:t>
            </a:r>
          </a:p>
        </p:txBody>
      </p:sp>
      <p:sp>
        <p:nvSpPr>
          <p:cNvPr id="23" name="TextBox 22">
            <a:extLst>
              <a:ext uri="{FF2B5EF4-FFF2-40B4-BE49-F238E27FC236}">
                <a16:creationId xmlns:a16="http://schemas.microsoft.com/office/drawing/2014/main" id="{52DD9909-E82D-574F-B74E-F3FF2425EF40}"/>
              </a:ext>
            </a:extLst>
          </p:cNvPr>
          <p:cNvSpPr txBox="1"/>
          <p:nvPr/>
        </p:nvSpPr>
        <p:spPr>
          <a:xfrm>
            <a:off x="2628075" y="4830097"/>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BCD5AD41-580C-614C-B016-D2B8A64BE42F}"/>
              </a:ext>
            </a:extLst>
          </p:cNvPr>
          <p:cNvSpPr txBox="1"/>
          <p:nvPr/>
        </p:nvSpPr>
        <p:spPr>
          <a:xfrm>
            <a:off x="537328" y="3100628"/>
            <a:ext cx="495649" cy="369332"/>
          </a:xfrm>
          <a:prstGeom prst="rect">
            <a:avLst/>
          </a:prstGeom>
          <a:noFill/>
        </p:spPr>
        <p:txBody>
          <a:bodyPr wrap="none" rtlCol="0">
            <a:spAutoFit/>
          </a:bodyPr>
          <a:lstStyle/>
          <a:p>
            <a:r>
              <a:rPr lang="en-US" dirty="0"/>
              <a:t>f(x)</a:t>
            </a:r>
          </a:p>
        </p:txBody>
      </p:sp>
    </p:spTree>
    <p:extLst>
      <p:ext uri="{BB962C8B-B14F-4D97-AF65-F5344CB8AC3E}">
        <p14:creationId xmlns:p14="http://schemas.microsoft.com/office/powerpoint/2010/main" val="3283315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56E8-1727-4140-95AE-CD278DE955AA}"/>
              </a:ext>
            </a:extLst>
          </p:cNvPr>
          <p:cNvSpPr>
            <a:spLocks noGrp="1"/>
          </p:cNvSpPr>
          <p:nvPr>
            <p:ph type="title"/>
          </p:nvPr>
        </p:nvSpPr>
        <p:spPr>
          <a:xfrm>
            <a:off x="0" y="77788"/>
            <a:ext cx="9144000" cy="1143000"/>
          </a:xfrm>
        </p:spPr>
        <p:txBody>
          <a:bodyPr>
            <a:normAutofit/>
          </a:bodyPr>
          <a:lstStyle/>
          <a:p>
            <a:r>
              <a:rPr lang="en-US" sz="3400" dirty="0"/>
              <a:t>Interlude: Convexity &amp; Global Minimum</a:t>
            </a:r>
          </a:p>
        </p:txBody>
      </p:sp>
      <p:cxnSp>
        <p:nvCxnSpPr>
          <p:cNvPr id="5" name="Straight Arrow Connector 4">
            <a:extLst>
              <a:ext uri="{FF2B5EF4-FFF2-40B4-BE49-F238E27FC236}">
                <a16:creationId xmlns:a16="http://schemas.microsoft.com/office/drawing/2014/main" id="{78159F92-473F-8741-B8E0-702BB82FF175}"/>
              </a:ext>
            </a:extLst>
          </p:cNvPr>
          <p:cNvCxnSpPr/>
          <p:nvPr/>
        </p:nvCxnSpPr>
        <p:spPr>
          <a:xfrm flipV="1">
            <a:off x="569627" y="1030756"/>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92A5DC4-8D69-8741-89CB-C402282ACE68}"/>
              </a:ext>
            </a:extLst>
          </p:cNvPr>
          <p:cNvCxnSpPr>
            <a:cxnSpLocks/>
          </p:cNvCxnSpPr>
          <p:nvPr/>
        </p:nvCxnSpPr>
        <p:spPr>
          <a:xfrm>
            <a:off x="569627" y="2583668"/>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EC8BBC11-F1E2-3C42-96B6-816E9939B892}"/>
              </a:ext>
            </a:extLst>
          </p:cNvPr>
          <p:cNvSpPr/>
          <p:nvPr/>
        </p:nvSpPr>
        <p:spPr>
          <a:xfrm>
            <a:off x="704539" y="1531859"/>
            <a:ext cx="1948721" cy="933512"/>
          </a:xfrm>
          <a:custGeom>
            <a:avLst/>
            <a:gdLst>
              <a:gd name="connsiteX0" fmla="*/ 0 w 1948721"/>
              <a:gd name="connsiteY0" fmla="*/ 0 h 933512"/>
              <a:gd name="connsiteX1" fmla="*/ 44970 w 1948721"/>
              <a:gd name="connsiteY1" fmla="*/ 239843 h 933512"/>
              <a:gd name="connsiteX2" fmla="*/ 164892 w 1948721"/>
              <a:gd name="connsiteY2" fmla="*/ 494675 h 933512"/>
              <a:gd name="connsiteX3" fmla="*/ 254833 w 1948721"/>
              <a:gd name="connsiteY3" fmla="*/ 599607 h 933512"/>
              <a:gd name="connsiteX4" fmla="*/ 419725 w 1948721"/>
              <a:gd name="connsiteY4" fmla="*/ 764498 h 933512"/>
              <a:gd name="connsiteX5" fmla="*/ 569626 w 1948721"/>
              <a:gd name="connsiteY5" fmla="*/ 839449 h 933512"/>
              <a:gd name="connsiteX6" fmla="*/ 824459 w 1948721"/>
              <a:gd name="connsiteY6" fmla="*/ 929390 h 933512"/>
              <a:gd name="connsiteX7" fmla="*/ 1094282 w 1948721"/>
              <a:gd name="connsiteY7" fmla="*/ 899410 h 933512"/>
              <a:gd name="connsiteX8" fmla="*/ 1499016 w 1948721"/>
              <a:gd name="connsiteY8" fmla="*/ 734518 h 933512"/>
              <a:gd name="connsiteX9" fmla="*/ 1693888 w 1948721"/>
              <a:gd name="connsiteY9" fmla="*/ 524656 h 933512"/>
              <a:gd name="connsiteX10" fmla="*/ 1798820 w 1948721"/>
              <a:gd name="connsiteY10" fmla="*/ 359764 h 933512"/>
              <a:gd name="connsiteX11" fmla="*/ 1903751 w 1948721"/>
              <a:gd name="connsiteY11" fmla="*/ 119921 h 933512"/>
              <a:gd name="connsiteX12" fmla="*/ 1948721 w 1948721"/>
              <a:gd name="connsiteY12" fmla="*/ 14990 h 93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8721" h="933512">
                <a:moveTo>
                  <a:pt x="0" y="0"/>
                </a:moveTo>
                <a:cubicBezTo>
                  <a:pt x="8744" y="78698"/>
                  <a:pt x="17488" y="157397"/>
                  <a:pt x="44970" y="239843"/>
                </a:cubicBezTo>
                <a:cubicBezTo>
                  <a:pt x="72452" y="322289"/>
                  <a:pt x="129915" y="434714"/>
                  <a:pt x="164892" y="494675"/>
                </a:cubicBezTo>
                <a:cubicBezTo>
                  <a:pt x="199869" y="554636"/>
                  <a:pt x="212361" y="554636"/>
                  <a:pt x="254833" y="599607"/>
                </a:cubicBezTo>
                <a:cubicBezTo>
                  <a:pt x="297305" y="644578"/>
                  <a:pt x="367260" y="724524"/>
                  <a:pt x="419725" y="764498"/>
                </a:cubicBezTo>
                <a:cubicBezTo>
                  <a:pt x="472190" y="804472"/>
                  <a:pt x="502170" y="811967"/>
                  <a:pt x="569626" y="839449"/>
                </a:cubicBezTo>
                <a:cubicBezTo>
                  <a:pt x="637082" y="866931"/>
                  <a:pt x="737016" y="919397"/>
                  <a:pt x="824459" y="929390"/>
                </a:cubicBezTo>
                <a:cubicBezTo>
                  <a:pt x="911902" y="939384"/>
                  <a:pt x="981856" y="931889"/>
                  <a:pt x="1094282" y="899410"/>
                </a:cubicBezTo>
                <a:cubicBezTo>
                  <a:pt x="1206708" y="866931"/>
                  <a:pt x="1399082" y="796977"/>
                  <a:pt x="1499016" y="734518"/>
                </a:cubicBezTo>
                <a:cubicBezTo>
                  <a:pt x="1598950" y="672059"/>
                  <a:pt x="1643921" y="587115"/>
                  <a:pt x="1693888" y="524656"/>
                </a:cubicBezTo>
                <a:cubicBezTo>
                  <a:pt x="1743855" y="462197"/>
                  <a:pt x="1763843" y="427220"/>
                  <a:pt x="1798820" y="359764"/>
                </a:cubicBezTo>
                <a:cubicBezTo>
                  <a:pt x="1833797" y="292308"/>
                  <a:pt x="1878768" y="177383"/>
                  <a:pt x="1903751" y="119921"/>
                </a:cubicBezTo>
                <a:cubicBezTo>
                  <a:pt x="1928734" y="62459"/>
                  <a:pt x="1938727" y="38724"/>
                  <a:pt x="1948721" y="1499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94D7473-619F-E141-9C7F-BD51F65B226F}"/>
              </a:ext>
            </a:extLst>
          </p:cNvPr>
          <p:cNvSpPr txBox="1"/>
          <p:nvPr/>
        </p:nvSpPr>
        <p:spPr>
          <a:xfrm>
            <a:off x="2968054" y="1220788"/>
            <a:ext cx="2166422" cy="1477328"/>
          </a:xfrm>
          <a:prstGeom prst="rect">
            <a:avLst/>
          </a:prstGeom>
          <a:noFill/>
        </p:spPr>
        <p:txBody>
          <a:bodyPr wrap="square" rtlCol="0">
            <a:spAutoFit/>
          </a:bodyPr>
          <a:lstStyle/>
          <a:p>
            <a:r>
              <a:rPr lang="en-US" dirty="0"/>
              <a:t>2</a:t>
            </a:r>
            <a:r>
              <a:rPr lang="en-US" baseline="30000" dirty="0"/>
              <a:t>nd</a:t>
            </a:r>
            <a:r>
              <a:rPr lang="en-US" dirty="0"/>
              <a:t> derivative is positive everywhere =&gt; convex =&gt; any local minimum is a global minimum</a:t>
            </a:r>
          </a:p>
        </p:txBody>
      </p:sp>
      <p:cxnSp>
        <p:nvCxnSpPr>
          <p:cNvPr id="13" name="Straight Arrow Connector 12">
            <a:extLst>
              <a:ext uri="{FF2B5EF4-FFF2-40B4-BE49-F238E27FC236}">
                <a16:creationId xmlns:a16="http://schemas.microsoft.com/office/drawing/2014/main" id="{ADA1EA24-4A32-BA40-A32B-AE84CF7E3AC0}"/>
              </a:ext>
            </a:extLst>
          </p:cNvPr>
          <p:cNvCxnSpPr/>
          <p:nvPr/>
        </p:nvCxnSpPr>
        <p:spPr>
          <a:xfrm flipV="1">
            <a:off x="569627" y="3289242"/>
            <a:ext cx="0" cy="155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5AC17-D70F-B84F-9D6D-1E83A452367E}"/>
              </a:ext>
            </a:extLst>
          </p:cNvPr>
          <p:cNvCxnSpPr>
            <a:cxnSpLocks/>
          </p:cNvCxnSpPr>
          <p:nvPr/>
        </p:nvCxnSpPr>
        <p:spPr>
          <a:xfrm>
            <a:off x="569627" y="4842154"/>
            <a:ext cx="22335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6236DE0-02F9-014D-8D00-4585FAB7FEB4}"/>
              </a:ext>
            </a:extLst>
          </p:cNvPr>
          <p:cNvSpPr txBox="1"/>
          <p:nvPr/>
        </p:nvSpPr>
        <p:spPr>
          <a:xfrm>
            <a:off x="2968054" y="3209454"/>
            <a:ext cx="2443396" cy="1754326"/>
          </a:xfrm>
          <a:prstGeom prst="rect">
            <a:avLst/>
          </a:prstGeom>
          <a:noFill/>
        </p:spPr>
        <p:txBody>
          <a:bodyPr wrap="square" rtlCol="0">
            <a:spAutoFit/>
          </a:bodyPr>
          <a:lstStyle/>
          <a:p>
            <a:r>
              <a:rPr lang="en-US" dirty="0"/>
              <a:t>2</a:t>
            </a:r>
            <a:r>
              <a:rPr lang="en-US" baseline="30000" dirty="0"/>
              <a:t>nd</a:t>
            </a:r>
            <a:r>
              <a:rPr lang="en-US" dirty="0"/>
              <a:t> derivative NOT positive everywhere =&gt; not convex =&gt; local minimum (e.g., red star) might not be global minimum</a:t>
            </a:r>
          </a:p>
        </p:txBody>
      </p:sp>
      <p:sp>
        <p:nvSpPr>
          <p:cNvPr id="18" name="Freeform 17">
            <a:extLst>
              <a:ext uri="{FF2B5EF4-FFF2-40B4-BE49-F238E27FC236}">
                <a16:creationId xmlns:a16="http://schemas.microsoft.com/office/drawing/2014/main" id="{A3FB2220-1FC2-0947-BE78-E00B24B815D8}"/>
              </a:ext>
            </a:extLst>
          </p:cNvPr>
          <p:cNvSpPr/>
          <p:nvPr/>
        </p:nvSpPr>
        <p:spPr>
          <a:xfrm>
            <a:off x="749509" y="3780383"/>
            <a:ext cx="1963712" cy="929452"/>
          </a:xfrm>
          <a:custGeom>
            <a:avLst/>
            <a:gdLst>
              <a:gd name="connsiteX0" fmla="*/ 0 w 1963712"/>
              <a:gd name="connsiteY0" fmla="*/ 14990 h 929452"/>
              <a:gd name="connsiteX1" fmla="*/ 59961 w 1963712"/>
              <a:gd name="connsiteY1" fmla="*/ 449705 h 929452"/>
              <a:gd name="connsiteX2" fmla="*/ 329784 w 1963712"/>
              <a:gd name="connsiteY2" fmla="*/ 794479 h 929452"/>
              <a:gd name="connsiteX3" fmla="*/ 554636 w 1963712"/>
              <a:gd name="connsiteY3" fmla="*/ 929390 h 929452"/>
              <a:gd name="connsiteX4" fmla="*/ 824459 w 1963712"/>
              <a:gd name="connsiteY4" fmla="*/ 809469 h 929452"/>
              <a:gd name="connsiteX5" fmla="*/ 944380 w 1963712"/>
              <a:gd name="connsiteY5" fmla="*/ 629587 h 929452"/>
              <a:gd name="connsiteX6" fmla="*/ 989351 w 1963712"/>
              <a:gd name="connsiteY6" fmla="*/ 404735 h 929452"/>
              <a:gd name="connsiteX7" fmla="*/ 1064302 w 1963712"/>
              <a:gd name="connsiteY7" fmla="*/ 149902 h 929452"/>
              <a:gd name="connsiteX8" fmla="*/ 1199213 w 1963712"/>
              <a:gd name="connsiteY8" fmla="*/ 59961 h 929452"/>
              <a:gd name="connsiteX9" fmla="*/ 1334125 w 1963712"/>
              <a:gd name="connsiteY9" fmla="*/ 239843 h 929452"/>
              <a:gd name="connsiteX10" fmla="*/ 1379095 w 1963712"/>
              <a:gd name="connsiteY10" fmla="*/ 404735 h 929452"/>
              <a:gd name="connsiteX11" fmla="*/ 1528997 w 1963712"/>
              <a:gd name="connsiteY11" fmla="*/ 509666 h 929452"/>
              <a:gd name="connsiteX12" fmla="*/ 1753849 w 1963712"/>
              <a:gd name="connsiteY12" fmla="*/ 464695 h 929452"/>
              <a:gd name="connsiteX13" fmla="*/ 1903751 w 1963712"/>
              <a:gd name="connsiteY13" fmla="*/ 164892 h 929452"/>
              <a:gd name="connsiteX14" fmla="*/ 1963712 w 1963712"/>
              <a:gd name="connsiteY14" fmla="*/ 0 h 929452"/>
              <a:gd name="connsiteX15" fmla="*/ 1963712 w 1963712"/>
              <a:gd name="connsiteY15" fmla="*/ 0 h 9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3712" h="929452">
                <a:moveTo>
                  <a:pt x="0" y="14990"/>
                </a:moveTo>
                <a:cubicBezTo>
                  <a:pt x="2498" y="167390"/>
                  <a:pt x="4997" y="319790"/>
                  <a:pt x="59961" y="449705"/>
                </a:cubicBezTo>
                <a:cubicBezTo>
                  <a:pt x="114925" y="579620"/>
                  <a:pt x="247338" y="714532"/>
                  <a:pt x="329784" y="794479"/>
                </a:cubicBezTo>
                <a:cubicBezTo>
                  <a:pt x="412230" y="874426"/>
                  <a:pt x="472190" y="926892"/>
                  <a:pt x="554636" y="929390"/>
                </a:cubicBezTo>
                <a:cubicBezTo>
                  <a:pt x="637082" y="931888"/>
                  <a:pt x="759502" y="859436"/>
                  <a:pt x="824459" y="809469"/>
                </a:cubicBezTo>
                <a:cubicBezTo>
                  <a:pt x="889416" y="759502"/>
                  <a:pt x="916898" y="697043"/>
                  <a:pt x="944380" y="629587"/>
                </a:cubicBezTo>
                <a:cubicBezTo>
                  <a:pt x="971862" y="562131"/>
                  <a:pt x="969364" y="484683"/>
                  <a:pt x="989351" y="404735"/>
                </a:cubicBezTo>
                <a:cubicBezTo>
                  <a:pt x="1009338" y="324788"/>
                  <a:pt x="1029325" y="207364"/>
                  <a:pt x="1064302" y="149902"/>
                </a:cubicBezTo>
                <a:cubicBezTo>
                  <a:pt x="1099279" y="92440"/>
                  <a:pt x="1154243" y="44971"/>
                  <a:pt x="1199213" y="59961"/>
                </a:cubicBezTo>
                <a:cubicBezTo>
                  <a:pt x="1244183" y="74951"/>
                  <a:pt x="1304145" y="182381"/>
                  <a:pt x="1334125" y="239843"/>
                </a:cubicBezTo>
                <a:cubicBezTo>
                  <a:pt x="1364105" y="297305"/>
                  <a:pt x="1346616" y="359765"/>
                  <a:pt x="1379095" y="404735"/>
                </a:cubicBezTo>
                <a:cubicBezTo>
                  <a:pt x="1411574" y="449706"/>
                  <a:pt x="1466538" y="499673"/>
                  <a:pt x="1528997" y="509666"/>
                </a:cubicBezTo>
                <a:cubicBezTo>
                  <a:pt x="1591456" y="519659"/>
                  <a:pt x="1691390" y="522157"/>
                  <a:pt x="1753849" y="464695"/>
                </a:cubicBezTo>
                <a:cubicBezTo>
                  <a:pt x="1816308" y="407233"/>
                  <a:pt x="1868774" y="242341"/>
                  <a:pt x="1903751" y="164892"/>
                </a:cubicBezTo>
                <a:cubicBezTo>
                  <a:pt x="1938728" y="87443"/>
                  <a:pt x="1963712" y="0"/>
                  <a:pt x="1963712" y="0"/>
                </a:cubicBezTo>
                <a:lnTo>
                  <a:pt x="1963712" y="0"/>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829FF740-E23A-9941-B991-374323525293}"/>
              </a:ext>
            </a:extLst>
          </p:cNvPr>
          <p:cNvSpPr>
            <a:spLocks noChangeAspect="1"/>
          </p:cNvSpPr>
          <p:nvPr/>
        </p:nvSpPr>
        <p:spPr>
          <a:xfrm>
            <a:off x="2320480" y="4330922"/>
            <a:ext cx="182880" cy="18288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122440C0-74D3-DF45-A5E4-0367AEDC502F}"/>
              </a:ext>
            </a:extLst>
          </p:cNvPr>
          <p:cNvSpPr txBox="1"/>
          <p:nvPr/>
        </p:nvSpPr>
        <p:spPr>
          <a:xfrm>
            <a:off x="6266578" y="1597681"/>
            <a:ext cx="2877422" cy="2585323"/>
          </a:xfrm>
          <a:prstGeom prst="rect">
            <a:avLst/>
          </a:prstGeom>
          <a:noFill/>
        </p:spPr>
        <p:txBody>
          <a:bodyPr wrap="square" rtlCol="0">
            <a:spAutoFit/>
          </a:bodyPr>
          <a:lstStyle/>
          <a:p>
            <a:pPr marL="176213" indent="-176213">
              <a:buFont typeface="Arial" panose="020B0604020202020204" pitchFamily="34" charset="0"/>
              <a:buChar char="•"/>
            </a:pPr>
            <a:r>
              <a:rPr lang="en-US" dirty="0"/>
              <a:t>In higher dimensions,</a:t>
            </a:r>
          </a:p>
          <a:p>
            <a:r>
              <a:rPr lang="en-US" dirty="0"/>
              <a:t>“positive 2</a:t>
            </a:r>
            <a:r>
              <a:rPr lang="en-US" baseline="30000" dirty="0"/>
              <a:t>nd</a:t>
            </a:r>
            <a:r>
              <a:rPr lang="en-US" dirty="0"/>
              <a:t> derivative” condition becomes</a:t>
            </a:r>
          </a:p>
          <a:p>
            <a:r>
              <a:rPr lang="en-US" dirty="0"/>
              <a:t>“positive-definite Hessian”</a:t>
            </a:r>
          </a:p>
          <a:p>
            <a:endParaRPr lang="en-US" dirty="0"/>
          </a:p>
          <a:p>
            <a:pPr marL="176213" indent="-176213">
              <a:buFont typeface="Arial" panose="020B0604020202020204" pitchFamily="34" charset="0"/>
              <a:buChar char="•"/>
            </a:pPr>
            <a:r>
              <a:rPr lang="en-US" dirty="0"/>
              <a:t>Definition: D x D matrix H is positive definite if for all D x 1 vector z (which are not zero vectors), </a:t>
            </a:r>
            <a:r>
              <a:rPr lang="en-US" dirty="0" err="1"/>
              <a:t>z</a:t>
            </a:r>
            <a:r>
              <a:rPr lang="en-US" baseline="30000" dirty="0" err="1"/>
              <a:t>T</a:t>
            </a:r>
            <a:r>
              <a:rPr lang="en-US" dirty="0" err="1"/>
              <a:t>Hz</a:t>
            </a:r>
            <a:r>
              <a:rPr lang="en-US" dirty="0"/>
              <a:t> &gt; 0</a:t>
            </a:r>
          </a:p>
        </p:txBody>
      </p:sp>
      <p:sp>
        <p:nvSpPr>
          <p:cNvPr id="21" name="Right Brace 20">
            <a:extLst>
              <a:ext uri="{FF2B5EF4-FFF2-40B4-BE49-F238E27FC236}">
                <a16:creationId xmlns:a16="http://schemas.microsoft.com/office/drawing/2014/main" id="{69F01BD4-23EB-5145-B066-F368867BAAFF}"/>
              </a:ext>
            </a:extLst>
          </p:cNvPr>
          <p:cNvSpPr/>
          <p:nvPr/>
        </p:nvSpPr>
        <p:spPr>
          <a:xfrm>
            <a:off x="5412139" y="1617672"/>
            <a:ext cx="688858" cy="289613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D8355B2C-6091-BB48-BAB2-3130156D982F}"/>
              </a:ext>
            </a:extLst>
          </p:cNvPr>
          <p:cNvSpPr>
            <a:spLocks noGrp="1"/>
          </p:cNvSpPr>
          <p:nvPr>
            <p:ph idx="1"/>
          </p:nvPr>
        </p:nvSpPr>
        <p:spPr>
          <a:xfrm>
            <a:off x="457199" y="5219375"/>
            <a:ext cx="8343901" cy="1489270"/>
          </a:xfrm>
        </p:spPr>
        <p:txBody>
          <a:bodyPr>
            <a:noAutofit/>
          </a:bodyPr>
          <a:lstStyle/>
          <a:p>
            <a:r>
              <a:rPr lang="en-US" sz="1800" dirty="0"/>
              <a:t>(See non-graded assignment): In logistic regression, H(w) is positive definite for all w, hence NLL(w) is convex =&gt; unique global minimum</a:t>
            </a:r>
          </a:p>
          <a:p>
            <a:r>
              <a:rPr lang="en-US" sz="1800" dirty="0"/>
              <a:t>There is no-closed form solution, so we need to do some numerical optimization</a:t>
            </a:r>
          </a:p>
          <a:p>
            <a:r>
              <a:rPr lang="en-US" sz="1800" dirty="0"/>
              <a:t>Convexity is nice because numerical optimization can only give us local optimum, so with convexity, local optimum = global optimum</a:t>
            </a:r>
          </a:p>
        </p:txBody>
      </p:sp>
      <p:sp>
        <p:nvSpPr>
          <p:cNvPr id="17" name="TextBox 16">
            <a:extLst>
              <a:ext uri="{FF2B5EF4-FFF2-40B4-BE49-F238E27FC236}">
                <a16:creationId xmlns:a16="http://schemas.microsoft.com/office/drawing/2014/main" id="{769CFB14-8F9B-8646-8D4E-4C6DE975A182}"/>
              </a:ext>
            </a:extLst>
          </p:cNvPr>
          <p:cNvSpPr txBox="1"/>
          <p:nvPr/>
        </p:nvSpPr>
        <p:spPr>
          <a:xfrm>
            <a:off x="2653260" y="2591776"/>
            <a:ext cx="284052" cy="369332"/>
          </a:xfrm>
          <a:prstGeom prst="rect">
            <a:avLst/>
          </a:prstGeom>
          <a:noFill/>
        </p:spPr>
        <p:txBody>
          <a:bodyPr wrap="none" rtlCol="0">
            <a:spAutoFit/>
          </a:bodyPr>
          <a:lstStyle/>
          <a:p>
            <a:r>
              <a:rPr lang="en-US" dirty="0"/>
              <a:t>x</a:t>
            </a:r>
          </a:p>
        </p:txBody>
      </p:sp>
      <p:sp>
        <p:nvSpPr>
          <p:cNvPr id="22" name="TextBox 21">
            <a:extLst>
              <a:ext uri="{FF2B5EF4-FFF2-40B4-BE49-F238E27FC236}">
                <a16:creationId xmlns:a16="http://schemas.microsoft.com/office/drawing/2014/main" id="{64ACD9B1-2D74-F745-8361-BB41E6F8E78F}"/>
              </a:ext>
            </a:extLst>
          </p:cNvPr>
          <p:cNvSpPr txBox="1"/>
          <p:nvPr/>
        </p:nvSpPr>
        <p:spPr>
          <a:xfrm>
            <a:off x="562513" y="862307"/>
            <a:ext cx="495649" cy="369332"/>
          </a:xfrm>
          <a:prstGeom prst="rect">
            <a:avLst/>
          </a:prstGeom>
          <a:noFill/>
        </p:spPr>
        <p:txBody>
          <a:bodyPr wrap="none" rtlCol="0">
            <a:spAutoFit/>
          </a:bodyPr>
          <a:lstStyle/>
          <a:p>
            <a:r>
              <a:rPr lang="en-US" dirty="0"/>
              <a:t>f(x)</a:t>
            </a:r>
          </a:p>
        </p:txBody>
      </p:sp>
      <p:sp>
        <p:nvSpPr>
          <p:cNvPr id="23" name="TextBox 22">
            <a:extLst>
              <a:ext uri="{FF2B5EF4-FFF2-40B4-BE49-F238E27FC236}">
                <a16:creationId xmlns:a16="http://schemas.microsoft.com/office/drawing/2014/main" id="{52DD9909-E82D-574F-B74E-F3FF2425EF40}"/>
              </a:ext>
            </a:extLst>
          </p:cNvPr>
          <p:cNvSpPr txBox="1"/>
          <p:nvPr/>
        </p:nvSpPr>
        <p:spPr>
          <a:xfrm>
            <a:off x="2628075" y="4830097"/>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BCD5AD41-580C-614C-B016-D2B8A64BE42F}"/>
              </a:ext>
            </a:extLst>
          </p:cNvPr>
          <p:cNvSpPr txBox="1"/>
          <p:nvPr/>
        </p:nvSpPr>
        <p:spPr>
          <a:xfrm>
            <a:off x="537328" y="3100628"/>
            <a:ext cx="495649" cy="369332"/>
          </a:xfrm>
          <a:prstGeom prst="rect">
            <a:avLst/>
          </a:prstGeom>
          <a:noFill/>
        </p:spPr>
        <p:txBody>
          <a:bodyPr wrap="none" rtlCol="0">
            <a:spAutoFit/>
          </a:bodyPr>
          <a:lstStyle/>
          <a:p>
            <a:r>
              <a:rPr lang="en-US" dirty="0"/>
              <a:t>f(x)</a:t>
            </a:r>
          </a:p>
        </p:txBody>
      </p:sp>
    </p:spTree>
    <p:extLst>
      <p:ext uri="{BB962C8B-B14F-4D97-AF65-F5344CB8AC3E}">
        <p14:creationId xmlns:p14="http://schemas.microsoft.com/office/powerpoint/2010/main" val="3457397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60584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normAutofit/>
          </a:bodyPr>
          <a:lstStyle/>
          <a:p>
            <a:r>
              <a:rPr lang="en-US" dirty="0"/>
              <a:t>Interlude: Numerical Optimization</a:t>
            </a:r>
          </a:p>
        </p:txBody>
      </p:sp>
    </p:spTree>
    <p:extLst>
      <p:ext uri="{BB962C8B-B14F-4D97-AF65-F5344CB8AC3E}">
        <p14:creationId xmlns:p14="http://schemas.microsoft.com/office/powerpoint/2010/main" val="2431584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44711"/>
            <a:ext cx="8229600" cy="1143000"/>
          </a:xfrm>
        </p:spPr>
        <p:txBody>
          <a:bodyPr>
            <a:normAutofit/>
          </a:bodyPr>
          <a:lstStyle/>
          <a:p>
            <a:r>
              <a:rPr lang="en-US" sz="3400" dirty="0"/>
              <a:t>Gradient Descent</a:t>
            </a:r>
          </a:p>
        </p:txBody>
      </p:sp>
      <p:pic>
        <p:nvPicPr>
          <p:cNvPr id="4" name="Picture 3">
            <a:extLst>
              <a:ext uri="{FF2B5EF4-FFF2-40B4-BE49-F238E27FC236}">
                <a16:creationId xmlns:a16="http://schemas.microsoft.com/office/drawing/2014/main" id="{D422E956-94CB-8244-B835-1E890A8210DA}"/>
              </a:ext>
            </a:extLst>
          </p:cNvPr>
          <p:cNvPicPr>
            <a:picLocks noChangeAspect="1"/>
          </p:cNvPicPr>
          <p:nvPr/>
        </p:nvPicPr>
        <p:blipFill rotWithShape="1">
          <a:blip r:embed="rId3"/>
          <a:srcRect b="92940"/>
          <a:stretch/>
        </p:blipFill>
        <p:spPr>
          <a:xfrm>
            <a:off x="228600" y="830006"/>
            <a:ext cx="8686800" cy="394637"/>
          </a:xfrm>
          <a:prstGeom prst="rect">
            <a:avLst/>
          </a:prstGeom>
        </p:spPr>
      </p:pic>
    </p:spTree>
    <p:extLst>
      <p:ext uri="{BB962C8B-B14F-4D97-AF65-F5344CB8AC3E}">
        <p14:creationId xmlns:p14="http://schemas.microsoft.com/office/powerpoint/2010/main" val="2522861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777733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44711"/>
            <a:ext cx="8229600" cy="1143000"/>
          </a:xfrm>
        </p:spPr>
        <p:txBody>
          <a:bodyPr>
            <a:normAutofit/>
          </a:bodyPr>
          <a:lstStyle/>
          <a:p>
            <a:r>
              <a:rPr lang="en-US" sz="3400" dirty="0"/>
              <a:t>Gradient Descent</a:t>
            </a:r>
          </a:p>
        </p:txBody>
      </p:sp>
      <p:pic>
        <p:nvPicPr>
          <p:cNvPr id="4" name="Picture 3">
            <a:extLst>
              <a:ext uri="{FF2B5EF4-FFF2-40B4-BE49-F238E27FC236}">
                <a16:creationId xmlns:a16="http://schemas.microsoft.com/office/drawing/2014/main" id="{E5601B6D-BD09-0C4B-ADB1-74244D7CBC72}"/>
              </a:ext>
            </a:extLst>
          </p:cNvPr>
          <p:cNvPicPr>
            <a:picLocks noChangeAspect="1"/>
          </p:cNvPicPr>
          <p:nvPr/>
        </p:nvPicPr>
        <p:blipFill rotWithShape="1">
          <a:blip r:embed="rId3"/>
          <a:srcRect b="68986"/>
          <a:stretch/>
        </p:blipFill>
        <p:spPr>
          <a:xfrm>
            <a:off x="228600" y="830007"/>
            <a:ext cx="8686800" cy="1733580"/>
          </a:xfrm>
          <a:prstGeom prst="rect">
            <a:avLst/>
          </a:prstGeom>
        </p:spPr>
      </p:pic>
    </p:spTree>
    <p:extLst>
      <p:ext uri="{BB962C8B-B14F-4D97-AF65-F5344CB8AC3E}">
        <p14:creationId xmlns:p14="http://schemas.microsoft.com/office/powerpoint/2010/main" val="2875680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44711"/>
            <a:ext cx="8229600" cy="1143000"/>
          </a:xfrm>
        </p:spPr>
        <p:txBody>
          <a:bodyPr>
            <a:normAutofit/>
          </a:bodyPr>
          <a:lstStyle/>
          <a:p>
            <a:r>
              <a:rPr lang="en-US" sz="3400" dirty="0"/>
              <a:t>Gradient Descent</a:t>
            </a:r>
          </a:p>
        </p:txBody>
      </p:sp>
      <p:pic>
        <p:nvPicPr>
          <p:cNvPr id="6" name="Picture 5">
            <a:extLst>
              <a:ext uri="{FF2B5EF4-FFF2-40B4-BE49-F238E27FC236}">
                <a16:creationId xmlns:a16="http://schemas.microsoft.com/office/drawing/2014/main" id="{14D9962B-3FF1-B844-85D6-7C02CC717CA2}"/>
              </a:ext>
            </a:extLst>
          </p:cNvPr>
          <p:cNvPicPr>
            <a:picLocks noChangeAspect="1"/>
          </p:cNvPicPr>
          <p:nvPr/>
        </p:nvPicPr>
        <p:blipFill rotWithShape="1">
          <a:blip r:embed="rId3"/>
          <a:srcRect b="60806"/>
          <a:stretch/>
        </p:blipFill>
        <p:spPr>
          <a:xfrm>
            <a:off x="228600" y="830007"/>
            <a:ext cx="8686800" cy="2190780"/>
          </a:xfrm>
          <a:prstGeom prst="rect">
            <a:avLst/>
          </a:prstGeom>
        </p:spPr>
      </p:pic>
    </p:spTree>
    <p:extLst>
      <p:ext uri="{BB962C8B-B14F-4D97-AF65-F5344CB8AC3E}">
        <p14:creationId xmlns:p14="http://schemas.microsoft.com/office/powerpoint/2010/main" val="1007264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44711"/>
            <a:ext cx="8229600" cy="1143000"/>
          </a:xfrm>
        </p:spPr>
        <p:txBody>
          <a:bodyPr>
            <a:normAutofit/>
          </a:bodyPr>
          <a:lstStyle/>
          <a:p>
            <a:r>
              <a:rPr lang="en-US" sz="3400" dirty="0"/>
              <a:t>Gradient Descent</a:t>
            </a:r>
          </a:p>
        </p:txBody>
      </p:sp>
      <p:pic>
        <p:nvPicPr>
          <p:cNvPr id="8" name="Picture 7">
            <a:extLst>
              <a:ext uri="{FF2B5EF4-FFF2-40B4-BE49-F238E27FC236}">
                <a16:creationId xmlns:a16="http://schemas.microsoft.com/office/drawing/2014/main" id="{7715282A-4719-2948-BE56-C299B26DD6EB}"/>
              </a:ext>
            </a:extLst>
          </p:cNvPr>
          <p:cNvPicPr>
            <a:picLocks noChangeAspect="1"/>
          </p:cNvPicPr>
          <p:nvPr/>
        </p:nvPicPr>
        <p:blipFill rotWithShape="1">
          <a:blip r:embed="rId3"/>
          <a:srcRect b="54088"/>
          <a:stretch/>
        </p:blipFill>
        <p:spPr>
          <a:xfrm>
            <a:off x="228600" y="830006"/>
            <a:ext cx="8686800" cy="2566337"/>
          </a:xfrm>
          <a:prstGeom prst="rect">
            <a:avLst/>
          </a:prstGeom>
        </p:spPr>
      </p:pic>
    </p:spTree>
    <p:extLst>
      <p:ext uri="{BB962C8B-B14F-4D97-AF65-F5344CB8AC3E}">
        <p14:creationId xmlns:p14="http://schemas.microsoft.com/office/powerpoint/2010/main" val="3330434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49921"/>
          <a:stretch/>
        </p:blipFill>
        <p:spPr>
          <a:xfrm>
            <a:off x="457200" y="3363334"/>
            <a:ext cx="4146550" cy="2761767"/>
          </a:xfrm>
          <a:prstGeom prst="rect">
            <a:avLst/>
          </a:prstGeom>
        </p:spPr>
      </p:pic>
      <p:sp>
        <p:nvSpPr>
          <p:cNvPr id="6" name="TextBox 5"/>
          <p:cNvSpPr txBox="1"/>
          <p:nvPr/>
        </p:nvSpPr>
        <p:spPr>
          <a:xfrm>
            <a:off x="457200" y="6221981"/>
            <a:ext cx="3658874" cy="369332"/>
          </a:xfrm>
          <a:prstGeom prst="rect">
            <a:avLst/>
          </a:prstGeom>
          <a:noFill/>
        </p:spPr>
        <p:txBody>
          <a:bodyPr wrap="none" rtlCol="0">
            <a:spAutoFit/>
          </a:bodyPr>
          <a:lstStyle/>
          <a:p>
            <a:r>
              <a:rPr lang="en-US" dirty="0"/>
              <a:t>Small fixed </a:t>
            </a:r>
            <a:r>
              <a:rPr lang="en-US" dirty="0" err="1"/>
              <a:t>η</a:t>
            </a:r>
            <a:r>
              <a:rPr lang="en-US" dirty="0"/>
              <a:t>: convergence very slow</a:t>
            </a:r>
          </a:p>
        </p:txBody>
      </p:sp>
      <p:sp>
        <p:nvSpPr>
          <p:cNvPr id="11" name="Title 1"/>
          <p:cNvSpPr>
            <a:spLocks noGrp="1"/>
          </p:cNvSpPr>
          <p:nvPr>
            <p:ph type="title"/>
          </p:nvPr>
        </p:nvSpPr>
        <p:spPr>
          <a:xfrm>
            <a:off x="457200" y="-44711"/>
            <a:ext cx="8229600" cy="1143000"/>
          </a:xfrm>
        </p:spPr>
        <p:txBody>
          <a:bodyPr>
            <a:normAutofit/>
          </a:bodyPr>
          <a:lstStyle/>
          <a:p>
            <a:r>
              <a:rPr lang="en-US" sz="3400" dirty="0"/>
              <a:t>Gradient Descent</a:t>
            </a:r>
          </a:p>
        </p:txBody>
      </p:sp>
      <p:sp>
        <p:nvSpPr>
          <p:cNvPr id="3" name="TextBox 2"/>
          <p:cNvSpPr txBox="1"/>
          <p:nvPr/>
        </p:nvSpPr>
        <p:spPr>
          <a:xfrm>
            <a:off x="215900" y="6488279"/>
            <a:ext cx="4092023" cy="369332"/>
          </a:xfrm>
          <a:prstGeom prst="rect">
            <a:avLst/>
          </a:prstGeom>
          <a:noFill/>
        </p:spPr>
        <p:txBody>
          <a:bodyPr wrap="none" rtlCol="0">
            <a:spAutoFit/>
          </a:bodyPr>
          <a:lstStyle/>
          <a:p>
            <a:r>
              <a:rPr lang="en-US" dirty="0"/>
              <a:t>(gradients are perpendicular to level sets)</a:t>
            </a:r>
          </a:p>
        </p:txBody>
      </p:sp>
      <p:pic>
        <p:nvPicPr>
          <p:cNvPr id="8" name="Picture 7">
            <a:extLst>
              <a:ext uri="{FF2B5EF4-FFF2-40B4-BE49-F238E27FC236}">
                <a16:creationId xmlns:a16="http://schemas.microsoft.com/office/drawing/2014/main" id="{7715282A-4719-2948-BE56-C299B26DD6EB}"/>
              </a:ext>
            </a:extLst>
          </p:cNvPr>
          <p:cNvPicPr>
            <a:picLocks noChangeAspect="1"/>
          </p:cNvPicPr>
          <p:nvPr/>
        </p:nvPicPr>
        <p:blipFill rotWithShape="1">
          <a:blip r:embed="rId4"/>
          <a:srcRect b="54088"/>
          <a:stretch/>
        </p:blipFill>
        <p:spPr>
          <a:xfrm>
            <a:off x="228600" y="830006"/>
            <a:ext cx="8686800" cy="2566337"/>
          </a:xfrm>
          <a:prstGeom prst="rect">
            <a:avLst/>
          </a:prstGeom>
        </p:spPr>
      </p:pic>
    </p:spTree>
    <p:extLst>
      <p:ext uri="{BB962C8B-B14F-4D97-AF65-F5344CB8AC3E}">
        <p14:creationId xmlns:p14="http://schemas.microsoft.com/office/powerpoint/2010/main" val="1580342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3358635"/>
            <a:ext cx="8280000" cy="2761767"/>
          </a:xfrm>
          <a:prstGeom prst="rect">
            <a:avLst/>
          </a:prstGeom>
        </p:spPr>
      </p:pic>
      <p:sp>
        <p:nvSpPr>
          <p:cNvPr id="6" name="TextBox 5"/>
          <p:cNvSpPr txBox="1"/>
          <p:nvPr/>
        </p:nvSpPr>
        <p:spPr>
          <a:xfrm>
            <a:off x="457200" y="6217282"/>
            <a:ext cx="3658874" cy="369332"/>
          </a:xfrm>
          <a:prstGeom prst="rect">
            <a:avLst/>
          </a:prstGeom>
          <a:noFill/>
        </p:spPr>
        <p:txBody>
          <a:bodyPr wrap="none" rtlCol="0">
            <a:spAutoFit/>
          </a:bodyPr>
          <a:lstStyle/>
          <a:p>
            <a:r>
              <a:rPr lang="en-US" dirty="0"/>
              <a:t>Small fixed </a:t>
            </a:r>
            <a:r>
              <a:rPr lang="en-US" dirty="0" err="1"/>
              <a:t>η</a:t>
            </a:r>
            <a:r>
              <a:rPr lang="en-US" dirty="0"/>
              <a:t>: convergence very slow</a:t>
            </a:r>
          </a:p>
        </p:txBody>
      </p:sp>
      <p:sp>
        <p:nvSpPr>
          <p:cNvPr id="7" name="TextBox 6"/>
          <p:cNvSpPr txBox="1"/>
          <p:nvPr/>
        </p:nvSpPr>
        <p:spPr>
          <a:xfrm>
            <a:off x="5540802" y="6217282"/>
            <a:ext cx="3105462" cy="369332"/>
          </a:xfrm>
          <a:prstGeom prst="rect">
            <a:avLst/>
          </a:prstGeom>
          <a:noFill/>
        </p:spPr>
        <p:txBody>
          <a:bodyPr wrap="none" rtlCol="0">
            <a:spAutoFit/>
          </a:bodyPr>
          <a:lstStyle/>
          <a:p>
            <a:r>
              <a:rPr lang="en-US" dirty="0"/>
              <a:t>Big fixed </a:t>
            </a:r>
            <a:r>
              <a:rPr lang="en-US" dirty="0" err="1"/>
              <a:t>η</a:t>
            </a:r>
            <a:r>
              <a:rPr lang="en-US" dirty="0"/>
              <a:t>: might not converge</a:t>
            </a:r>
          </a:p>
        </p:txBody>
      </p:sp>
      <p:sp>
        <p:nvSpPr>
          <p:cNvPr id="11" name="Title 1"/>
          <p:cNvSpPr>
            <a:spLocks noGrp="1"/>
          </p:cNvSpPr>
          <p:nvPr>
            <p:ph type="title"/>
          </p:nvPr>
        </p:nvSpPr>
        <p:spPr>
          <a:xfrm>
            <a:off x="457200" y="-44711"/>
            <a:ext cx="8229600" cy="1143000"/>
          </a:xfrm>
        </p:spPr>
        <p:txBody>
          <a:bodyPr>
            <a:normAutofit/>
          </a:bodyPr>
          <a:lstStyle/>
          <a:p>
            <a:r>
              <a:rPr lang="en-US" sz="3400" dirty="0"/>
              <a:t>Gradient Descent</a:t>
            </a:r>
          </a:p>
        </p:txBody>
      </p:sp>
      <p:sp>
        <p:nvSpPr>
          <p:cNvPr id="9" name="TextBox 8"/>
          <p:cNvSpPr txBox="1"/>
          <p:nvPr/>
        </p:nvSpPr>
        <p:spPr>
          <a:xfrm>
            <a:off x="215900" y="6483580"/>
            <a:ext cx="4092023" cy="369332"/>
          </a:xfrm>
          <a:prstGeom prst="rect">
            <a:avLst/>
          </a:prstGeom>
          <a:noFill/>
        </p:spPr>
        <p:txBody>
          <a:bodyPr wrap="none" rtlCol="0">
            <a:spAutoFit/>
          </a:bodyPr>
          <a:lstStyle/>
          <a:p>
            <a:r>
              <a:rPr lang="en-US" dirty="0"/>
              <a:t>(gradients are perpendicular to level sets)</a:t>
            </a:r>
          </a:p>
        </p:txBody>
      </p:sp>
      <p:sp>
        <p:nvSpPr>
          <p:cNvPr id="10" name="TextBox 9"/>
          <p:cNvSpPr txBox="1"/>
          <p:nvPr/>
        </p:nvSpPr>
        <p:spPr>
          <a:xfrm>
            <a:off x="5051977" y="6483580"/>
            <a:ext cx="4092023" cy="369332"/>
          </a:xfrm>
          <a:prstGeom prst="rect">
            <a:avLst/>
          </a:prstGeom>
          <a:noFill/>
        </p:spPr>
        <p:txBody>
          <a:bodyPr wrap="none" rtlCol="0">
            <a:spAutoFit/>
          </a:bodyPr>
          <a:lstStyle/>
          <a:p>
            <a:r>
              <a:rPr lang="en-US" dirty="0"/>
              <a:t>(gradients are perpendicular to level sets)</a:t>
            </a:r>
          </a:p>
        </p:txBody>
      </p:sp>
      <p:pic>
        <p:nvPicPr>
          <p:cNvPr id="12" name="Picture 11">
            <a:extLst>
              <a:ext uri="{FF2B5EF4-FFF2-40B4-BE49-F238E27FC236}">
                <a16:creationId xmlns:a16="http://schemas.microsoft.com/office/drawing/2014/main" id="{D6713D5D-45C5-324F-A544-91A1DB0FD35D}"/>
              </a:ext>
            </a:extLst>
          </p:cNvPr>
          <p:cNvPicPr>
            <a:picLocks noChangeAspect="1"/>
          </p:cNvPicPr>
          <p:nvPr/>
        </p:nvPicPr>
        <p:blipFill rotWithShape="1">
          <a:blip r:embed="rId4"/>
          <a:srcRect b="54088"/>
          <a:stretch/>
        </p:blipFill>
        <p:spPr>
          <a:xfrm>
            <a:off x="228600" y="830006"/>
            <a:ext cx="8686800" cy="2566337"/>
          </a:xfrm>
          <a:prstGeom prst="rect">
            <a:avLst/>
          </a:prstGeom>
        </p:spPr>
      </p:pic>
    </p:spTree>
    <p:extLst>
      <p:ext uri="{BB962C8B-B14F-4D97-AF65-F5344CB8AC3E}">
        <p14:creationId xmlns:p14="http://schemas.microsoft.com/office/powerpoint/2010/main" val="4036013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11"/>
            <a:ext cx="8229600" cy="1143000"/>
          </a:xfrm>
        </p:spPr>
        <p:txBody>
          <a:bodyPr>
            <a:normAutofit/>
          </a:bodyPr>
          <a:lstStyle/>
          <a:p>
            <a:r>
              <a:rPr lang="en-US" sz="3400" dirty="0"/>
              <a:t>Gradient Descent</a:t>
            </a:r>
          </a:p>
        </p:txBody>
      </p:sp>
      <p:pic>
        <p:nvPicPr>
          <p:cNvPr id="4" name="Picture 3">
            <a:extLst>
              <a:ext uri="{FF2B5EF4-FFF2-40B4-BE49-F238E27FC236}">
                <a16:creationId xmlns:a16="http://schemas.microsoft.com/office/drawing/2014/main" id="{62188EBB-A12E-D64A-99AC-000AD0C1CDFA}"/>
              </a:ext>
            </a:extLst>
          </p:cNvPr>
          <p:cNvPicPr>
            <a:picLocks noChangeAspect="1"/>
          </p:cNvPicPr>
          <p:nvPr/>
        </p:nvPicPr>
        <p:blipFill rotWithShape="1">
          <a:blip r:embed="rId3"/>
          <a:srcRect t="1" b="46492"/>
          <a:stretch/>
        </p:blipFill>
        <p:spPr>
          <a:xfrm>
            <a:off x="228600" y="830007"/>
            <a:ext cx="8686800" cy="2990880"/>
          </a:xfrm>
          <a:prstGeom prst="rect">
            <a:avLst/>
          </a:prstGeom>
        </p:spPr>
      </p:pic>
    </p:spTree>
    <p:extLst>
      <p:ext uri="{BB962C8B-B14F-4D97-AF65-F5344CB8AC3E}">
        <p14:creationId xmlns:p14="http://schemas.microsoft.com/office/powerpoint/2010/main" val="1248983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11"/>
            <a:ext cx="8229600" cy="1143000"/>
          </a:xfrm>
        </p:spPr>
        <p:txBody>
          <a:bodyPr>
            <a:normAutofit/>
          </a:bodyPr>
          <a:lstStyle/>
          <a:p>
            <a:r>
              <a:rPr lang="en-US" sz="3400" dirty="0"/>
              <a:t>Gradient Descent</a:t>
            </a:r>
          </a:p>
        </p:txBody>
      </p:sp>
      <p:pic>
        <p:nvPicPr>
          <p:cNvPr id="9" name="Picture 8"/>
          <p:cNvPicPr>
            <a:picLocks noChangeAspect="1"/>
          </p:cNvPicPr>
          <p:nvPr/>
        </p:nvPicPr>
        <p:blipFill rotWithShape="1">
          <a:blip r:embed="rId3"/>
          <a:srcRect t="4637" r="45585"/>
          <a:stretch/>
        </p:blipFill>
        <p:spPr>
          <a:xfrm>
            <a:off x="1273547" y="4154826"/>
            <a:ext cx="3330203" cy="2574081"/>
          </a:xfrm>
          <a:prstGeom prst="rect">
            <a:avLst/>
          </a:prstGeom>
        </p:spPr>
      </p:pic>
      <p:pic>
        <p:nvPicPr>
          <p:cNvPr id="6" name="Picture 5">
            <a:extLst>
              <a:ext uri="{FF2B5EF4-FFF2-40B4-BE49-F238E27FC236}">
                <a16:creationId xmlns:a16="http://schemas.microsoft.com/office/drawing/2014/main" id="{8385F772-1EA1-DA48-B8C6-37DD7F51E859}"/>
              </a:ext>
            </a:extLst>
          </p:cNvPr>
          <p:cNvPicPr>
            <a:picLocks noChangeAspect="1"/>
          </p:cNvPicPr>
          <p:nvPr/>
        </p:nvPicPr>
        <p:blipFill rotWithShape="1">
          <a:blip r:embed="rId4"/>
          <a:srcRect b="40518"/>
          <a:stretch/>
        </p:blipFill>
        <p:spPr>
          <a:xfrm>
            <a:off x="228600" y="830007"/>
            <a:ext cx="8686800" cy="3324820"/>
          </a:xfrm>
          <a:prstGeom prst="rect">
            <a:avLst/>
          </a:prstGeom>
        </p:spPr>
      </p:pic>
    </p:spTree>
    <p:extLst>
      <p:ext uri="{BB962C8B-B14F-4D97-AF65-F5344CB8AC3E}">
        <p14:creationId xmlns:p14="http://schemas.microsoft.com/office/powerpoint/2010/main" val="409364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11"/>
            <a:ext cx="8229600" cy="1143000"/>
          </a:xfrm>
        </p:spPr>
        <p:txBody>
          <a:bodyPr>
            <a:normAutofit/>
          </a:bodyPr>
          <a:lstStyle/>
          <a:p>
            <a:r>
              <a:rPr lang="en-US" sz="3400" dirty="0"/>
              <a:t>Gradient Descent</a:t>
            </a:r>
          </a:p>
        </p:txBody>
      </p:sp>
      <p:sp>
        <p:nvSpPr>
          <p:cNvPr id="6" name="Rectangle 5"/>
          <p:cNvSpPr/>
          <p:nvPr/>
        </p:nvSpPr>
        <p:spPr>
          <a:xfrm>
            <a:off x="3891359" y="3269416"/>
            <a:ext cx="2972556" cy="7565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157DD5-D42D-E04A-AE69-3B1D5B9767F5}"/>
              </a:ext>
            </a:extLst>
          </p:cNvPr>
          <p:cNvPicPr>
            <a:picLocks noChangeAspect="1"/>
          </p:cNvPicPr>
          <p:nvPr/>
        </p:nvPicPr>
        <p:blipFill rotWithShape="1">
          <a:blip r:embed="rId3"/>
          <a:srcRect b="33347"/>
          <a:stretch/>
        </p:blipFill>
        <p:spPr>
          <a:xfrm>
            <a:off x="228600" y="830006"/>
            <a:ext cx="8686800" cy="3725665"/>
          </a:xfrm>
          <a:prstGeom prst="rect">
            <a:avLst/>
          </a:prstGeom>
        </p:spPr>
      </p:pic>
      <p:sp>
        <p:nvSpPr>
          <p:cNvPr id="3" name="Rectangle 2">
            <a:extLst>
              <a:ext uri="{FF2B5EF4-FFF2-40B4-BE49-F238E27FC236}">
                <a16:creationId xmlns:a16="http://schemas.microsoft.com/office/drawing/2014/main" id="{115AA243-FDDA-E946-AAEB-7B1456A1B848}"/>
              </a:ext>
            </a:extLst>
          </p:cNvPr>
          <p:cNvSpPr/>
          <p:nvPr/>
        </p:nvSpPr>
        <p:spPr>
          <a:xfrm>
            <a:off x="3842372" y="4163785"/>
            <a:ext cx="3440170" cy="12083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786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11"/>
            <a:ext cx="8229600" cy="1143000"/>
          </a:xfrm>
        </p:spPr>
        <p:txBody>
          <a:bodyPr>
            <a:normAutofit/>
          </a:bodyPr>
          <a:lstStyle/>
          <a:p>
            <a:r>
              <a:rPr lang="en-US" sz="3400" dirty="0"/>
              <a:t>Gradient Descent</a:t>
            </a:r>
          </a:p>
        </p:txBody>
      </p:sp>
      <p:pic>
        <p:nvPicPr>
          <p:cNvPr id="8" name="Picture 7">
            <a:extLst>
              <a:ext uri="{FF2B5EF4-FFF2-40B4-BE49-F238E27FC236}">
                <a16:creationId xmlns:a16="http://schemas.microsoft.com/office/drawing/2014/main" id="{AE4E6287-5DC4-4F4E-84B4-5A052BA4711E}"/>
              </a:ext>
            </a:extLst>
          </p:cNvPr>
          <p:cNvPicPr>
            <a:picLocks noChangeAspect="1"/>
          </p:cNvPicPr>
          <p:nvPr/>
        </p:nvPicPr>
        <p:blipFill rotWithShape="1">
          <a:blip r:embed="rId3"/>
          <a:srcRect b="33347"/>
          <a:stretch/>
        </p:blipFill>
        <p:spPr>
          <a:xfrm>
            <a:off x="228600" y="830006"/>
            <a:ext cx="8686800" cy="3725665"/>
          </a:xfrm>
          <a:prstGeom prst="rect">
            <a:avLst/>
          </a:prstGeom>
        </p:spPr>
      </p:pic>
    </p:spTree>
    <p:extLst>
      <p:ext uri="{BB962C8B-B14F-4D97-AF65-F5344CB8AC3E}">
        <p14:creationId xmlns:p14="http://schemas.microsoft.com/office/powerpoint/2010/main" val="814202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68FDF3-145D-0B47-9FB2-17FE9EE3D549}"/>
              </a:ext>
            </a:extLst>
          </p:cNvPr>
          <p:cNvPicPr>
            <a:picLocks noChangeAspect="1"/>
          </p:cNvPicPr>
          <p:nvPr/>
        </p:nvPicPr>
        <p:blipFill rotWithShape="1">
          <a:blip r:embed="rId3"/>
          <a:srcRect t="1" b="26627"/>
          <a:stretch/>
        </p:blipFill>
        <p:spPr>
          <a:xfrm>
            <a:off x="228600" y="830006"/>
            <a:ext cx="8686800" cy="4101223"/>
          </a:xfrm>
          <a:prstGeom prst="rect">
            <a:avLst/>
          </a:prstGeom>
        </p:spPr>
      </p:pic>
      <p:sp>
        <p:nvSpPr>
          <p:cNvPr id="2" name="Title 1"/>
          <p:cNvSpPr>
            <a:spLocks noGrp="1"/>
          </p:cNvSpPr>
          <p:nvPr>
            <p:ph type="title"/>
          </p:nvPr>
        </p:nvSpPr>
        <p:spPr>
          <a:xfrm>
            <a:off x="457200" y="-44711"/>
            <a:ext cx="8229600" cy="1143000"/>
          </a:xfrm>
        </p:spPr>
        <p:txBody>
          <a:bodyPr>
            <a:normAutofit/>
          </a:bodyPr>
          <a:lstStyle/>
          <a:p>
            <a:r>
              <a:rPr lang="en-US" sz="3400" dirty="0"/>
              <a:t>Gradient Descent</a:t>
            </a:r>
          </a:p>
        </p:txBody>
      </p:sp>
      <p:sp>
        <p:nvSpPr>
          <p:cNvPr id="6" name="Freeform 5"/>
          <p:cNvSpPr/>
          <p:nvPr/>
        </p:nvSpPr>
        <p:spPr>
          <a:xfrm>
            <a:off x="544281" y="4888762"/>
            <a:ext cx="1244600" cy="558800"/>
          </a:xfrm>
          <a:custGeom>
            <a:avLst/>
            <a:gdLst>
              <a:gd name="connsiteX0" fmla="*/ 0 w 1244600"/>
              <a:gd name="connsiteY0" fmla="*/ 558800 h 558800"/>
              <a:gd name="connsiteX1" fmla="*/ 139700 w 1244600"/>
              <a:gd name="connsiteY1" fmla="*/ 228600 h 558800"/>
              <a:gd name="connsiteX2" fmla="*/ 673100 w 1244600"/>
              <a:gd name="connsiteY2" fmla="*/ 139700 h 558800"/>
              <a:gd name="connsiteX3" fmla="*/ 1028700 w 1244600"/>
              <a:gd name="connsiteY3" fmla="*/ 152400 h 558800"/>
              <a:gd name="connsiteX4" fmla="*/ 1244600 w 12446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558800">
                <a:moveTo>
                  <a:pt x="0" y="558800"/>
                </a:moveTo>
                <a:cubicBezTo>
                  <a:pt x="13758" y="428625"/>
                  <a:pt x="27517" y="298450"/>
                  <a:pt x="139700" y="228600"/>
                </a:cubicBezTo>
                <a:cubicBezTo>
                  <a:pt x="251883" y="158750"/>
                  <a:pt x="524933" y="152400"/>
                  <a:pt x="673100" y="139700"/>
                </a:cubicBezTo>
                <a:cubicBezTo>
                  <a:pt x="821267" y="127000"/>
                  <a:pt x="933450" y="175683"/>
                  <a:pt x="1028700" y="152400"/>
                </a:cubicBezTo>
                <a:cubicBezTo>
                  <a:pt x="1123950" y="129117"/>
                  <a:pt x="1244600" y="0"/>
                  <a:pt x="1244600" y="0"/>
                </a:cubicBezTo>
              </a:path>
            </a:pathLst>
          </a:cu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31" y="5460262"/>
            <a:ext cx="781050" cy="271312"/>
          </a:xfrm>
          <a:prstGeom prst="rect">
            <a:avLst/>
          </a:prstGeom>
        </p:spPr>
      </p:pic>
      <p:sp>
        <p:nvSpPr>
          <p:cNvPr id="4" name="Rectangle 3">
            <a:extLst>
              <a:ext uri="{FF2B5EF4-FFF2-40B4-BE49-F238E27FC236}">
                <a16:creationId xmlns:a16="http://schemas.microsoft.com/office/drawing/2014/main" id="{464315E3-8C8B-3641-9F80-3CE5757258E1}"/>
              </a:ext>
            </a:extLst>
          </p:cNvPr>
          <p:cNvSpPr/>
          <p:nvPr/>
        </p:nvSpPr>
        <p:spPr>
          <a:xfrm>
            <a:off x="2463800" y="4495800"/>
            <a:ext cx="5763985" cy="3711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6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Logistic Regression</a:t>
            </a:r>
          </a:p>
        </p:txBody>
      </p:sp>
    </p:spTree>
    <p:extLst>
      <p:ext uri="{BB962C8B-B14F-4D97-AF65-F5344CB8AC3E}">
        <p14:creationId xmlns:p14="http://schemas.microsoft.com/office/powerpoint/2010/main" val="37041320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11"/>
            <a:ext cx="8229600" cy="1143000"/>
          </a:xfrm>
        </p:spPr>
        <p:txBody>
          <a:bodyPr>
            <a:normAutofit/>
          </a:bodyPr>
          <a:lstStyle/>
          <a:p>
            <a:r>
              <a:rPr lang="en-US" sz="3400" dirty="0"/>
              <a:t>Gradient Descent</a:t>
            </a:r>
          </a:p>
        </p:txBody>
      </p:sp>
      <p:sp>
        <p:nvSpPr>
          <p:cNvPr id="4" name="Rectangle 3">
            <a:extLst>
              <a:ext uri="{FF2B5EF4-FFF2-40B4-BE49-F238E27FC236}">
                <a16:creationId xmlns:a16="http://schemas.microsoft.com/office/drawing/2014/main" id="{464315E3-8C8B-3641-9F80-3CE5757258E1}"/>
              </a:ext>
            </a:extLst>
          </p:cNvPr>
          <p:cNvSpPr/>
          <p:nvPr/>
        </p:nvSpPr>
        <p:spPr>
          <a:xfrm>
            <a:off x="5780314" y="3641271"/>
            <a:ext cx="2628900" cy="5135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35380DE-E981-6345-979A-E0C467B8036C}"/>
              </a:ext>
            </a:extLst>
          </p:cNvPr>
          <p:cNvPicPr>
            <a:picLocks noChangeAspect="1"/>
          </p:cNvPicPr>
          <p:nvPr/>
        </p:nvPicPr>
        <p:blipFill rotWithShape="1">
          <a:blip r:embed="rId3"/>
          <a:srcRect t="1" b="26627"/>
          <a:stretch/>
        </p:blipFill>
        <p:spPr>
          <a:xfrm>
            <a:off x="228600" y="830006"/>
            <a:ext cx="8686800" cy="4101223"/>
          </a:xfrm>
          <a:prstGeom prst="rect">
            <a:avLst/>
          </a:prstGeom>
        </p:spPr>
      </p:pic>
      <p:sp>
        <p:nvSpPr>
          <p:cNvPr id="10" name="Freeform 9">
            <a:extLst>
              <a:ext uri="{FF2B5EF4-FFF2-40B4-BE49-F238E27FC236}">
                <a16:creationId xmlns:a16="http://schemas.microsoft.com/office/drawing/2014/main" id="{9F1CE35B-8058-4C40-8CAC-5A85F8F2E804}"/>
              </a:ext>
            </a:extLst>
          </p:cNvPr>
          <p:cNvSpPr/>
          <p:nvPr/>
        </p:nvSpPr>
        <p:spPr>
          <a:xfrm>
            <a:off x="544281" y="4888762"/>
            <a:ext cx="1244600" cy="558800"/>
          </a:xfrm>
          <a:custGeom>
            <a:avLst/>
            <a:gdLst>
              <a:gd name="connsiteX0" fmla="*/ 0 w 1244600"/>
              <a:gd name="connsiteY0" fmla="*/ 558800 h 558800"/>
              <a:gd name="connsiteX1" fmla="*/ 139700 w 1244600"/>
              <a:gd name="connsiteY1" fmla="*/ 228600 h 558800"/>
              <a:gd name="connsiteX2" fmla="*/ 673100 w 1244600"/>
              <a:gd name="connsiteY2" fmla="*/ 139700 h 558800"/>
              <a:gd name="connsiteX3" fmla="*/ 1028700 w 1244600"/>
              <a:gd name="connsiteY3" fmla="*/ 152400 h 558800"/>
              <a:gd name="connsiteX4" fmla="*/ 1244600 w 12446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558800">
                <a:moveTo>
                  <a:pt x="0" y="558800"/>
                </a:moveTo>
                <a:cubicBezTo>
                  <a:pt x="13758" y="428625"/>
                  <a:pt x="27517" y="298450"/>
                  <a:pt x="139700" y="228600"/>
                </a:cubicBezTo>
                <a:cubicBezTo>
                  <a:pt x="251883" y="158750"/>
                  <a:pt x="524933" y="152400"/>
                  <a:pt x="673100" y="139700"/>
                </a:cubicBezTo>
                <a:cubicBezTo>
                  <a:pt x="821267" y="127000"/>
                  <a:pt x="933450" y="175683"/>
                  <a:pt x="1028700" y="152400"/>
                </a:cubicBezTo>
                <a:cubicBezTo>
                  <a:pt x="1123950" y="129117"/>
                  <a:pt x="1244600" y="0"/>
                  <a:pt x="1244600" y="0"/>
                </a:cubicBezTo>
              </a:path>
            </a:pathLst>
          </a:cu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latex-image-1.pdf">
            <a:extLst>
              <a:ext uri="{FF2B5EF4-FFF2-40B4-BE49-F238E27FC236}">
                <a16:creationId xmlns:a16="http://schemas.microsoft.com/office/drawing/2014/main" id="{201BFC87-DCE5-B143-96DF-1653077A1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31" y="5460262"/>
            <a:ext cx="781050" cy="271312"/>
          </a:xfrm>
          <a:prstGeom prst="rect">
            <a:avLst/>
          </a:prstGeom>
        </p:spPr>
      </p:pic>
      <p:sp>
        <p:nvSpPr>
          <p:cNvPr id="13" name="Rectangle 12">
            <a:extLst>
              <a:ext uri="{FF2B5EF4-FFF2-40B4-BE49-F238E27FC236}">
                <a16:creationId xmlns:a16="http://schemas.microsoft.com/office/drawing/2014/main" id="{0D1DDB9C-BB0A-BA43-827D-6FD3D1FFF265}"/>
              </a:ext>
            </a:extLst>
          </p:cNvPr>
          <p:cNvSpPr/>
          <p:nvPr/>
        </p:nvSpPr>
        <p:spPr>
          <a:xfrm>
            <a:off x="5666014" y="4495800"/>
            <a:ext cx="2561771" cy="3929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7137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11"/>
            <a:ext cx="8229600" cy="1143000"/>
          </a:xfrm>
        </p:spPr>
        <p:txBody>
          <a:bodyPr>
            <a:normAutofit/>
          </a:bodyPr>
          <a:lstStyle/>
          <a:p>
            <a:r>
              <a:rPr lang="en-US" sz="3400" dirty="0"/>
              <a:t>Gradient Descent</a:t>
            </a:r>
          </a:p>
        </p:txBody>
      </p:sp>
      <p:sp>
        <p:nvSpPr>
          <p:cNvPr id="3" name="TextBox 2"/>
          <p:cNvSpPr txBox="1"/>
          <p:nvPr/>
        </p:nvSpPr>
        <p:spPr>
          <a:xfrm>
            <a:off x="4787409" y="5411405"/>
            <a:ext cx="1637920" cy="830997"/>
          </a:xfrm>
          <a:prstGeom prst="rect">
            <a:avLst/>
          </a:prstGeom>
          <a:noFill/>
        </p:spPr>
        <p:txBody>
          <a:bodyPr wrap="square" rtlCol="0">
            <a:spAutoFit/>
          </a:bodyPr>
          <a:lstStyle/>
          <a:p>
            <a:r>
              <a:rPr lang="en-US" sz="1600" dirty="0">
                <a:solidFill>
                  <a:srgbClr val="0000FF"/>
                </a:solidFill>
              </a:rPr>
              <a:t>descent direction in current iteration</a:t>
            </a:r>
          </a:p>
        </p:txBody>
      </p:sp>
      <p:sp>
        <p:nvSpPr>
          <p:cNvPr id="8" name="TextBox 7"/>
          <p:cNvSpPr txBox="1"/>
          <p:nvPr/>
        </p:nvSpPr>
        <p:spPr>
          <a:xfrm>
            <a:off x="7110198" y="5411405"/>
            <a:ext cx="1919499" cy="830997"/>
          </a:xfrm>
          <a:prstGeom prst="rect">
            <a:avLst/>
          </a:prstGeom>
          <a:noFill/>
        </p:spPr>
        <p:txBody>
          <a:bodyPr wrap="square" rtlCol="0">
            <a:spAutoFit/>
          </a:bodyPr>
          <a:lstStyle/>
          <a:p>
            <a:r>
              <a:rPr lang="en-US" sz="1600" dirty="0">
                <a:solidFill>
                  <a:srgbClr val="0000FF"/>
                </a:solidFill>
              </a:rPr>
              <a:t>negative of descent direction at next iteration</a:t>
            </a:r>
          </a:p>
        </p:txBody>
      </p:sp>
      <p:cxnSp>
        <p:nvCxnSpPr>
          <p:cNvPr id="10" name="Straight Arrow Connector 9"/>
          <p:cNvCxnSpPr/>
          <p:nvPr/>
        </p:nvCxnSpPr>
        <p:spPr>
          <a:xfrm flipV="1">
            <a:off x="5606369" y="4925046"/>
            <a:ext cx="386588" cy="44582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7110198" y="4925046"/>
            <a:ext cx="796921" cy="44583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25162DB-95D8-4F49-9F4B-E64F90CE2889}"/>
              </a:ext>
            </a:extLst>
          </p:cNvPr>
          <p:cNvPicPr>
            <a:picLocks noChangeAspect="1"/>
          </p:cNvPicPr>
          <p:nvPr/>
        </p:nvPicPr>
        <p:blipFill rotWithShape="1">
          <a:blip r:embed="rId3"/>
          <a:srcRect t="1" b="26627"/>
          <a:stretch/>
        </p:blipFill>
        <p:spPr>
          <a:xfrm>
            <a:off x="228600" y="830006"/>
            <a:ext cx="8686800" cy="4101223"/>
          </a:xfrm>
          <a:prstGeom prst="rect">
            <a:avLst/>
          </a:prstGeom>
        </p:spPr>
      </p:pic>
      <p:sp>
        <p:nvSpPr>
          <p:cNvPr id="15" name="Freeform 14">
            <a:extLst>
              <a:ext uri="{FF2B5EF4-FFF2-40B4-BE49-F238E27FC236}">
                <a16:creationId xmlns:a16="http://schemas.microsoft.com/office/drawing/2014/main" id="{DEC65F04-FD7B-224E-84BE-5085D2721065}"/>
              </a:ext>
            </a:extLst>
          </p:cNvPr>
          <p:cNvSpPr/>
          <p:nvPr/>
        </p:nvSpPr>
        <p:spPr>
          <a:xfrm>
            <a:off x="544281" y="4888762"/>
            <a:ext cx="1244600" cy="558800"/>
          </a:xfrm>
          <a:custGeom>
            <a:avLst/>
            <a:gdLst>
              <a:gd name="connsiteX0" fmla="*/ 0 w 1244600"/>
              <a:gd name="connsiteY0" fmla="*/ 558800 h 558800"/>
              <a:gd name="connsiteX1" fmla="*/ 139700 w 1244600"/>
              <a:gd name="connsiteY1" fmla="*/ 228600 h 558800"/>
              <a:gd name="connsiteX2" fmla="*/ 673100 w 1244600"/>
              <a:gd name="connsiteY2" fmla="*/ 139700 h 558800"/>
              <a:gd name="connsiteX3" fmla="*/ 1028700 w 1244600"/>
              <a:gd name="connsiteY3" fmla="*/ 152400 h 558800"/>
              <a:gd name="connsiteX4" fmla="*/ 1244600 w 12446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558800">
                <a:moveTo>
                  <a:pt x="0" y="558800"/>
                </a:moveTo>
                <a:cubicBezTo>
                  <a:pt x="13758" y="428625"/>
                  <a:pt x="27517" y="298450"/>
                  <a:pt x="139700" y="228600"/>
                </a:cubicBezTo>
                <a:cubicBezTo>
                  <a:pt x="251883" y="158750"/>
                  <a:pt x="524933" y="152400"/>
                  <a:pt x="673100" y="139700"/>
                </a:cubicBezTo>
                <a:cubicBezTo>
                  <a:pt x="821267" y="127000"/>
                  <a:pt x="933450" y="175683"/>
                  <a:pt x="1028700" y="152400"/>
                </a:cubicBezTo>
                <a:cubicBezTo>
                  <a:pt x="1123950" y="129117"/>
                  <a:pt x="1244600" y="0"/>
                  <a:pt x="1244600" y="0"/>
                </a:cubicBezTo>
              </a:path>
            </a:pathLst>
          </a:cu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6" name="Picture 15" descr="latex-image-1.pdf">
            <a:extLst>
              <a:ext uri="{FF2B5EF4-FFF2-40B4-BE49-F238E27FC236}">
                <a16:creationId xmlns:a16="http://schemas.microsoft.com/office/drawing/2014/main" id="{6525ED7A-9BA0-F749-BEB0-05C72236E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31" y="5460262"/>
            <a:ext cx="781050" cy="271312"/>
          </a:xfrm>
          <a:prstGeom prst="rect">
            <a:avLst/>
          </a:prstGeom>
        </p:spPr>
      </p:pic>
    </p:spTree>
    <p:extLst>
      <p:ext uri="{BB962C8B-B14F-4D97-AF65-F5344CB8AC3E}">
        <p14:creationId xmlns:p14="http://schemas.microsoft.com/office/powerpoint/2010/main" val="3727477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11"/>
            <a:ext cx="8229600" cy="1143000"/>
          </a:xfrm>
        </p:spPr>
        <p:txBody>
          <a:bodyPr>
            <a:normAutofit/>
          </a:bodyPr>
          <a:lstStyle/>
          <a:p>
            <a:r>
              <a:rPr lang="en-US" sz="3400" dirty="0"/>
              <a:t>Gradient Descent</a:t>
            </a:r>
          </a:p>
        </p:txBody>
      </p:sp>
      <p:pic>
        <p:nvPicPr>
          <p:cNvPr id="5" name="Picture 4">
            <a:extLst>
              <a:ext uri="{FF2B5EF4-FFF2-40B4-BE49-F238E27FC236}">
                <a16:creationId xmlns:a16="http://schemas.microsoft.com/office/drawing/2014/main" id="{07654D33-5D8A-1242-B44A-6EE23439320D}"/>
              </a:ext>
            </a:extLst>
          </p:cNvPr>
          <p:cNvPicPr>
            <a:picLocks noChangeAspect="1"/>
          </p:cNvPicPr>
          <p:nvPr/>
        </p:nvPicPr>
        <p:blipFill rotWithShape="1">
          <a:blip r:embed="rId3"/>
          <a:srcRect b="17280"/>
          <a:stretch/>
        </p:blipFill>
        <p:spPr>
          <a:xfrm>
            <a:off x="228600" y="830006"/>
            <a:ext cx="8686800" cy="4623737"/>
          </a:xfrm>
          <a:prstGeom prst="rect">
            <a:avLst/>
          </a:prstGeom>
        </p:spPr>
      </p:pic>
    </p:spTree>
    <p:extLst>
      <p:ext uri="{BB962C8B-B14F-4D97-AF65-F5344CB8AC3E}">
        <p14:creationId xmlns:p14="http://schemas.microsoft.com/office/powerpoint/2010/main" val="2744893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11"/>
            <a:ext cx="8229600" cy="1143000"/>
          </a:xfrm>
        </p:spPr>
        <p:txBody>
          <a:bodyPr>
            <a:normAutofit/>
          </a:bodyPr>
          <a:lstStyle/>
          <a:p>
            <a:r>
              <a:rPr lang="en-US" sz="3400" dirty="0"/>
              <a:t>Gradient Descent</a:t>
            </a:r>
          </a:p>
        </p:txBody>
      </p:sp>
      <p:pic>
        <p:nvPicPr>
          <p:cNvPr id="4" name="Picture 3">
            <a:extLst>
              <a:ext uri="{FF2B5EF4-FFF2-40B4-BE49-F238E27FC236}">
                <a16:creationId xmlns:a16="http://schemas.microsoft.com/office/drawing/2014/main" id="{67D27843-F891-584D-92FD-045F0A81EE19}"/>
              </a:ext>
            </a:extLst>
          </p:cNvPr>
          <p:cNvPicPr>
            <a:picLocks noChangeAspect="1"/>
          </p:cNvPicPr>
          <p:nvPr/>
        </p:nvPicPr>
        <p:blipFill>
          <a:blip r:embed="rId3"/>
          <a:stretch>
            <a:fillRect/>
          </a:stretch>
        </p:blipFill>
        <p:spPr>
          <a:xfrm>
            <a:off x="228600" y="830006"/>
            <a:ext cx="8686800" cy="5589594"/>
          </a:xfrm>
          <a:prstGeom prst="rect">
            <a:avLst/>
          </a:prstGeom>
        </p:spPr>
      </p:pic>
    </p:spTree>
    <p:extLst>
      <p:ext uri="{BB962C8B-B14F-4D97-AF65-F5344CB8AC3E}">
        <p14:creationId xmlns:p14="http://schemas.microsoft.com/office/powerpoint/2010/main" val="3001912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0"/>
            <a:ext cx="8229600" cy="1143000"/>
          </a:xfrm>
        </p:spPr>
        <p:txBody>
          <a:bodyPr>
            <a:normAutofit/>
          </a:bodyPr>
          <a:lstStyle/>
          <a:p>
            <a:r>
              <a:rPr lang="en-US" sz="3400" dirty="0"/>
              <a:t>Newton’s Method</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62531"/>
          <a:stretch/>
        </p:blipFill>
        <p:spPr>
          <a:xfrm>
            <a:off x="315158" y="1053321"/>
            <a:ext cx="8280000" cy="932645"/>
          </a:xfrm>
          <a:prstGeom prst="rect">
            <a:avLst/>
          </a:prstGeom>
        </p:spPr>
      </p:pic>
    </p:spTree>
    <p:extLst>
      <p:ext uri="{BB962C8B-B14F-4D97-AF65-F5344CB8AC3E}">
        <p14:creationId xmlns:p14="http://schemas.microsoft.com/office/powerpoint/2010/main" val="24313127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0"/>
            <a:ext cx="8229600" cy="1143000"/>
          </a:xfrm>
        </p:spPr>
        <p:txBody>
          <a:bodyPr>
            <a:normAutofit/>
          </a:bodyPr>
          <a:lstStyle/>
          <a:p>
            <a:r>
              <a:rPr lang="en-US" sz="3400" dirty="0"/>
              <a:t>Newton’s Method</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19109"/>
          <a:stretch/>
        </p:blipFill>
        <p:spPr>
          <a:xfrm>
            <a:off x="315158" y="1053321"/>
            <a:ext cx="8280000" cy="2013443"/>
          </a:xfrm>
          <a:prstGeom prst="rect">
            <a:avLst/>
          </a:prstGeom>
        </p:spPr>
      </p:pic>
    </p:spTree>
    <p:extLst>
      <p:ext uri="{BB962C8B-B14F-4D97-AF65-F5344CB8AC3E}">
        <p14:creationId xmlns:p14="http://schemas.microsoft.com/office/powerpoint/2010/main" val="593596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0"/>
            <a:ext cx="8229600" cy="1143000"/>
          </a:xfrm>
        </p:spPr>
        <p:txBody>
          <a:bodyPr>
            <a:normAutofit/>
          </a:bodyPr>
          <a:lstStyle/>
          <a:p>
            <a:r>
              <a:rPr lang="en-US" sz="3400" dirty="0"/>
              <a:t>Newton’s Method</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58" y="1053321"/>
            <a:ext cx="8280000" cy="2489080"/>
          </a:xfrm>
          <a:prstGeom prst="rect">
            <a:avLst/>
          </a:prstGeom>
        </p:spPr>
      </p:pic>
    </p:spTree>
    <p:extLst>
      <p:ext uri="{BB962C8B-B14F-4D97-AF65-F5344CB8AC3E}">
        <p14:creationId xmlns:p14="http://schemas.microsoft.com/office/powerpoint/2010/main" val="1574953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58" y="1053321"/>
            <a:ext cx="8280000" cy="2489080"/>
          </a:xfrm>
          <a:prstGeom prst="rect">
            <a:avLst/>
          </a:prstGeom>
        </p:spPr>
      </p:pic>
      <p:pic>
        <p:nvPicPr>
          <p:cNvPr id="6" name="Picture 5"/>
          <p:cNvPicPr>
            <a:picLocks noChangeAspect="1"/>
          </p:cNvPicPr>
          <p:nvPr/>
        </p:nvPicPr>
        <p:blipFill rotWithShape="1">
          <a:blip r:embed="rId4"/>
          <a:srcRect b="10606"/>
          <a:stretch/>
        </p:blipFill>
        <p:spPr>
          <a:xfrm>
            <a:off x="677565" y="4050374"/>
            <a:ext cx="7798395" cy="2509856"/>
          </a:xfrm>
          <a:prstGeom prst="rect">
            <a:avLst/>
          </a:prstGeom>
        </p:spPr>
      </p:pic>
      <p:sp>
        <p:nvSpPr>
          <p:cNvPr id="2" name="Title 1"/>
          <p:cNvSpPr>
            <a:spLocks noGrp="1"/>
          </p:cNvSpPr>
          <p:nvPr>
            <p:ph type="title"/>
          </p:nvPr>
        </p:nvSpPr>
        <p:spPr>
          <a:xfrm>
            <a:off x="457200" y="4890"/>
            <a:ext cx="8229600" cy="1143000"/>
          </a:xfrm>
        </p:spPr>
        <p:txBody>
          <a:bodyPr>
            <a:normAutofit/>
          </a:bodyPr>
          <a:lstStyle/>
          <a:p>
            <a:r>
              <a:rPr lang="en-US" sz="3400" dirty="0"/>
              <a:t>Newton’s Method</a:t>
            </a:r>
          </a:p>
        </p:txBody>
      </p:sp>
      <p:sp>
        <p:nvSpPr>
          <p:cNvPr id="7" name="TextBox 6"/>
          <p:cNvSpPr txBox="1"/>
          <p:nvPr/>
        </p:nvSpPr>
        <p:spPr>
          <a:xfrm>
            <a:off x="743138" y="4101015"/>
            <a:ext cx="1891564" cy="369332"/>
          </a:xfrm>
          <a:prstGeom prst="rect">
            <a:avLst/>
          </a:prstGeom>
          <a:noFill/>
        </p:spPr>
        <p:txBody>
          <a:bodyPr wrap="none" rtlCol="0">
            <a:spAutoFit/>
          </a:bodyPr>
          <a:lstStyle/>
          <a:p>
            <a:r>
              <a:rPr lang="en-US" dirty="0"/>
              <a:t>H positive definite</a:t>
            </a:r>
          </a:p>
        </p:txBody>
      </p:sp>
      <p:sp>
        <p:nvSpPr>
          <p:cNvPr id="8" name="TextBox 7"/>
          <p:cNvSpPr txBox="1"/>
          <p:nvPr/>
        </p:nvSpPr>
        <p:spPr>
          <a:xfrm>
            <a:off x="6409623" y="4101015"/>
            <a:ext cx="1960655" cy="369332"/>
          </a:xfrm>
          <a:prstGeom prst="rect">
            <a:avLst/>
          </a:prstGeom>
          <a:noFill/>
        </p:spPr>
        <p:txBody>
          <a:bodyPr wrap="none" rtlCol="0">
            <a:spAutoFit/>
          </a:bodyPr>
          <a:lstStyle/>
          <a:p>
            <a:r>
              <a:rPr lang="en-US" dirty="0"/>
              <a:t>H negative definite</a:t>
            </a:r>
          </a:p>
        </p:txBody>
      </p: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9560" y="6546720"/>
            <a:ext cx="243210" cy="259424"/>
          </a:xfrm>
          <a:prstGeom prst="rect">
            <a:avLst/>
          </a:prstGeom>
          <a:noFill/>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299" y="6546720"/>
            <a:ext cx="899999" cy="259461"/>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4638" y="6547628"/>
            <a:ext cx="243210" cy="259424"/>
          </a:xfrm>
          <a:prstGeom prst="rect">
            <a:avLst/>
          </a:prstGeom>
          <a:noFill/>
        </p:spPr>
      </p:pic>
      <p:pic>
        <p:nvPicPr>
          <p:cNvPr id="12" name="Picture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888" y="6547628"/>
            <a:ext cx="899999" cy="259461"/>
          </a:xfrm>
          <a:prstGeom prst="rect">
            <a:avLst/>
          </a:prstGeom>
        </p:spPr>
      </p:pic>
      <p:sp>
        <p:nvSpPr>
          <p:cNvPr id="5" name="Rectangle 4"/>
          <p:cNvSpPr/>
          <p:nvPr/>
        </p:nvSpPr>
        <p:spPr>
          <a:xfrm>
            <a:off x="2747188" y="4173336"/>
            <a:ext cx="986414" cy="7085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67824" y="4168565"/>
            <a:ext cx="986414" cy="7085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a:grpSpLocks noChangeAspect="1"/>
          </p:cNvGrpSpPr>
          <p:nvPr/>
        </p:nvGrpSpPr>
        <p:grpSpPr>
          <a:xfrm>
            <a:off x="4222013" y="4947757"/>
            <a:ext cx="900000" cy="594021"/>
            <a:chOff x="-76630" y="5277119"/>
            <a:chExt cx="1549400" cy="1022641"/>
          </a:xfrm>
        </p:grpSpPr>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30" y="5277119"/>
              <a:ext cx="787400" cy="469900"/>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30" y="5817160"/>
              <a:ext cx="1549400" cy="482600"/>
            </a:xfrm>
            <a:prstGeom prst="rect">
              <a:avLst/>
            </a:prstGeom>
          </p:spPr>
        </p:pic>
      </p:grpSp>
    </p:spTree>
    <p:extLst>
      <p:ext uri="{BB962C8B-B14F-4D97-AF65-F5344CB8AC3E}">
        <p14:creationId xmlns:p14="http://schemas.microsoft.com/office/powerpoint/2010/main" val="1938464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0"/>
            <a:ext cx="8229600" cy="1143000"/>
          </a:xfrm>
        </p:spPr>
        <p:txBody>
          <a:bodyPr>
            <a:normAutofit/>
          </a:bodyPr>
          <a:lstStyle/>
          <a:p>
            <a:r>
              <a:rPr lang="en-US" sz="3400"/>
              <a:t>Newton’s Method</a:t>
            </a:r>
            <a:endParaRPr lang="en-US" sz="3400" dirty="0"/>
          </a:p>
        </p:txBody>
      </p:sp>
      <p:pic>
        <p:nvPicPr>
          <p:cNvPr id="4" name="Picture 3"/>
          <p:cNvPicPr>
            <a:picLocks noChangeAspect="1"/>
          </p:cNvPicPr>
          <p:nvPr/>
        </p:nvPicPr>
        <p:blipFill>
          <a:blip r:embed="rId3"/>
          <a:stretch>
            <a:fillRect/>
          </a:stretch>
        </p:blipFill>
        <p:spPr>
          <a:xfrm>
            <a:off x="796763" y="3859575"/>
            <a:ext cx="7560000" cy="2741736"/>
          </a:xfrm>
          <a:prstGeom prst="rect">
            <a:avLst/>
          </a:prstGeom>
        </p:spPr>
      </p:pic>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84287"/>
          <a:stretch/>
        </p:blipFill>
        <p:spPr>
          <a:xfrm>
            <a:off x="406800" y="1147890"/>
            <a:ext cx="8280000" cy="392247"/>
          </a:xfrm>
          <a:prstGeom prst="rect">
            <a:avLst/>
          </a:prstGeom>
        </p:spPr>
      </p:pic>
    </p:spTree>
    <p:extLst>
      <p:ext uri="{BB962C8B-B14F-4D97-AF65-F5344CB8AC3E}">
        <p14:creationId xmlns:p14="http://schemas.microsoft.com/office/powerpoint/2010/main" val="1729418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0"/>
            <a:ext cx="8229600" cy="1143000"/>
          </a:xfrm>
        </p:spPr>
        <p:txBody>
          <a:bodyPr>
            <a:normAutofit/>
          </a:bodyPr>
          <a:lstStyle/>
          <a:p>
            <a:r>
              <a:rPr lang="en-US" sz="3400"/>
              <a:t>Newton’s Method</a:t>
            </a:r>
            <a:endParaRPr lang="en-US" sz="3400" dirty="0"/>
          </a:p>
        </p:txBody>
      </p:sp>
      <p:pic>
        <p:nvPicPr>
          <p:cNvPr id="4" name="Picture 3"/>
          <p:cNvPicPr>
            <a:picLocks noChangeAspect="1"/>
          </p:cNvPicPr>
          <p:nvPr/>
        </p:nvPicPr>
        <p:blipFill>
          <a:blip r:embed="rId3"/>
          <a:stretch>
            <a:fillRect/>
          </a:stretch>
        </p:blipFill>
        <p:spPr>
          <a:xfrm>
            <a:off x="796763" y="3859575"/>
            <a:ext cx="7560000" cy="2741736"/>
          </a:xfrm>
          <a:prstGeom prst="rect">
            <a:avLst/>
          </a:prstGeom>
        </p:spPr>
      </p:pic>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64803"/>
          <a:stretch/>
        </p:blipFill>
        <p:spPr>
          <a:xfrm>
            <a:off x="406800" y="1147891"/>
            <a:ext cx="8280000" cy="878606"/>
          </a:xfrm>
          <a:prstGeom prst="rect">
            <a:avLst/>
          </a:prstGeom>
        </p:spPr>
      </p:pic>
    </p:spTree>
    <p:extLst>
      <p:ext uri="{BB962C8B-B14F-4D97-AF65-F5344CB8AC3E}">
        <p14:creationId xmlns:p14="http://schemas.microsoft.com/office/powerpoint/2010/main" val="311845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b="64055"/>
          <a:stretch/>
        </p:blipFill>
        <p:spPr>
          <a:xfrm>
            <a:off x="420312" y="1220790"/>
            <a:ext cx="8280000" cy="1102926"/>
          </a:xfrm>
          <a:prstGeom prst="rect">
            <a:avLst/>
          </a:prstGeom>
        </p:spPr>
      </p:pic>
      <p:sp>
        <p:nvSpPr>
          <p:cNvPr id="2" name="Title 1"/>
          <p:cNvSpPr>
            <a:spLocks noGrp="1"/>
          </p:cNvSpPr>
          <p:nvPr>
            <p:ph type="title"/>
          </p:nvPr>
        </p:nvSpPr>
        <p:spPr>
          <a:xfrm>
            <a:off x="470712" y="77788"/>
            <a:ext cx="8229600" cy="1143000"/>
          </a:xfrm>
        </p:spPr>
        <p:txBody>
          <a:bodyPr>
            <a:normAutofit/>
          </a:bodyPr>
          <a:lstStyle/>
          <a:p>
            <a:r>
              <a:rPr lang="en-US" sz="3400" dirty="0"/>
              <a:t>Logistic Regression Model</a:t>
            </a:r>
          </a:p>
        </p:txBody>
      </p:sp>
    </p:spTree>
    <p:extLst>
      <p:ext uri="{BB962C8B-B14F-4D97-AF65-F5344CB8AC3E}">
        <p14:creationId xmlns:p14="http://schemas.microsoft.com/office/powerpoint/2010/main" val="6728240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0"/>
            <a:ext cx="8229600" cy="1143000"/>
          </a:xfrm>
        </p:spPr>
        <p:txBody>
          <a:bodyPr>
            <a:normAutofit/>
          </a:bodyPr>
          <a:lstStyle/>
          <a:p>
            <a:r>
              <a:rPr lang="en-US" sz="3400"/>
              <a:t>Newton’s Method</a:t>
            </a:r>
            <a:endParaRPr lang="en-US" sz="3400" dirty="0"/>
          </a:p>
        </p:txBody>
      </p:sp>
      <p:pic>
        <p:nvPicPr>
          <p:cNvPr id="4" name="Picture 3"/>
          <p:cNvPicPr>
            <a:picLocks noChangeAspect="1"/>
          </p:cNvPicPr>
          <p:nvPr/>
        </p:nvPicPr>
        <p:blipFill>
          <a:blip r:embed="rId3"/>
          <a:stretch>
            <a:fillRect/>
          </a:stretch>
        </p:blipFill>
        <p:spPr>
          <a:xfrm>
            <a:off x="796763" y="3859575"/>
            <a:ext cx="7560000" cy="2741736"/>
          </a:xfrm>
          <a:prstGeom prst="rect">
            <a:avLst/>
          </a:prstGeom>
        </p:spPr>
      </p:pic>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24213"/>
          <a:stretch/>
        </p:blipFill>
        <p:spPr>
          <a:xfrm>
            <a:off x="406800" y="1147891"/>
            <a:ext cx="8280000" cy="1891854"/>
          </a:xfrm>
          <a:prstGeom prst="rect">
            <a:avLst/>
          </a:prstGeom>
        </p:spPr>
      </p:pic>
    </p:spTree>
    <p:extLst>
      <p:ext uri="{BB962C8B-B14F-4D97-AF65-F5344CB8AC3E}">
        <p14:creationId xmlns:p14="http://schemas.microsoft.com/office/powerpoint/2010/main" val="4534023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00" y="1147890"/>
            <a:ext cx="8280000" cy="2496277"/>
          </a:xfrm>
          <a:prstGeom prst="rect">
            <a:avLst/>
          </a:prstGeom>
        </p:spPr>
      </p:pic>
      <p:sp>
        <p:nvSpPr>
          <p:cNvPr id="2" name="Title 1"/>
          <p:cNvSpPr>
            <a:spLocks noGrp="1"/>
          </p:cNvSpPr>
          <p:nvPr>
            <p:ph type="title"/>
          </p:nvPr>
        </p:nvSpPr>
        <p:spPr>
          <a:xfrm>
            <a:off x="457200" y="4890"/>
            <a:ext cx="8229600" cy="1143000"/>
          </a:xfrm>
        </p:spPr>
        <p:txBody>
          <a:bodyPr>
            <a:normAutofit/>
          </a:bodyPr>
          <a:lstStyle/>
          <a:p>
            <a:r>
              <a:rPr lang="en-US" sz="3400"/>
              <a:t>Newton’s Method</a:t>
            </a:r>
            <a:endParaRPr lang="en-US" sz="3400" dirty="0"/>
          </a:p>
        </p:txBody>
      </p:sp>
      <p:pic>
        <p:nvPicPr>
          <p:cNvPr id="4" name="Picture 3"/>
          <p:cNvPicPr>
            <a:picLocks noChangeAspect="1"/>
          </p:cNvPicPr>
          <p:nvPr/>
        </p:nvPicPr>
        <p:blipFill>
          <a:blip r:embed="rId4"/>
          <a:stretch>
            <a:fillRect/>
          </a:stretch>
        </p:blipFill>
        <p:spPr>
          <a:xfrm>
            <a:off x="796763" y="3859575"/>
            <a:ext cx="7560000" cy="2741736"/>
          </a:xfrm>
          <a:prstGeom prst="rect">
            <a:avLst/>
          </a:prstGeom>
        </p:spPr>
      </p:pic>
    </p:spTree>
    <p:extLst>
      <p:ext uri="{BB962C8B-B14F-4D97-AF65-F5344CB8AC3E}">
        <p14:creationId xmlns:p14="http://schemas.microsoft.com/office/powerpoint/2010/main" val="3109847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696"/>
            <a:ext cx="8229600" cy="1143000"/>
          </a:xfrm>
        </p:spPr>
        <p:txBody>
          <a:bodyPr>
            <a:normAutofit/>
          </a:bodyPr>
          <a:lstStyle/>
          <a:p>
            <a:r>
              <a:rPr lang="en-US" sz="3400" dirty="0"/>
              <a:t>Quasi-Newton Methods: BFGS</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t="-1" b="92239"/>
          <a:stretch/>
        </p:blipFill>
        <p:spPr>
          <a:xfrm>
            <a:off x="433824" y="1144167"/>
            <a:ext cx="8280000" cy="422990"/>
          </a:xfrm>
          <a:prstGeom prst="rect">
            <a:avLst/>
          </a:prstGeom>
        </p:spPr>
      </p:pic>
    </p:spTree>
    <p:extLst>
      <p:ext uri="{BB962C8B-B14F-4D97-AF65-F5344CB8AC3E}">
        <p14:creationId xmlns:p14="http://schemas.microsoft.com/office/powerpoint/2010/main" val="3973488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696"/>
            <a:ext cx="8229600" cy="1143000"/>
          </a:xfrm>
        </p:spPr>
        <p:txBody>
          <a:bodyPr>
            <a:normAutofit/>
          </a:bodyPr>
          <a:lstStyle/>
          <a:p>
            <a:r>
              <a:rPr lang="en-US" sz="3400" dirty="0"/>
              <a:t>Quasi-Newton Methods: BFGS</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52572"/>
          <a:stretch/>
        </p:blipFill>
        <p:spPr>
          <a:xfrm>
            <a:off x="433824" y="1144166"/>
            <a:ext cx="8280000" cy="2584587"/>
          </a:xfrm>
          <a:prstGeom prst="rect">
            <a:avLst/>
          </a:prstGeom>
        </p:spPr>
      </p:pic>
    </p:spTree>
    <p:extLst>
      <p:ext uri="{BB962C8B-B14F-4D97-AF65-F5344CB8AC3E}">
        <p14:creationId xmlns:p14="http://schemas.microsoft.com/office/powerpoint/2010/main" val="2210232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20096"/>
          <a:stretch/>
        </p:blipFill>
        <p:spPr>
          <a:xfrm>
            <a:off x="433824" y="1144166"/>
            <a:ext cx="8280000" cy="4354393"/>
          </a:xfrm>
          <a:prstGeom prst="rect">
            <a:avLst/>
          </a:prstGeom>
        </p:spPr>
      </p:pic>
      <p:sp>
        <p:nvSpPr>
          <p:cNvPr id="2" name="Title 1"/>
          <p:cNvSpPr>
            <a:spLocks noGrp="1"/>
          </p:cNvSpPr>
          <p:nvPr>
            <p:ph type="title"/>
          </p:nvPr>
        </p:nvSpPr>
        <p:spPr>
          <a:xfrm>
            <a:off x="457200" y="41696"/>
            <a:ext cx="8229600" cy="1143000"/>
          </a:xfrm>
        </p:spPr>
        <p:txBody>
          <a:bodyPr>
            <a:normAutofit/>
          </a:bodyPr>
          <a:lstStyle/>
          <a:p>
            <a:r>
              <a:rPr lang="en-US" sz="3400" dirty="0"/>
              <a:t>Quasi-Newton Methods: BFGS</a:t>
            </a:r>
          </a:p>
        </p:txBody>
      </p:sp>
    </p:spTree>
    <p:extLst>
      <p:ext uri="{BB962C8B-B14F-4D97-AF65-F5344CB8AC3E}">
        <p14:creationId xmlns:p14="http://schemas.microsoft.com/office/powerpoint/2010/main" val="3142170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12411"/>
          <a:stretch/>
        </p:blipFill>
        <p:spPr>
          <a:xfrm>
            <a:off x="433824" y="1144166"/>
            <a:ext cx="8280000" cy="4773202"/>
          </a:xfrm>
          <a:prstGeom prst="rect">
            <a:avLst/>
          </a:prstGeom>
        </p:spPr>
      </p:pic>
      <p:sp>
        <p:nvSpPr>
          <p:cNvPr id="2" name="Title 1"/>
          <p:cNvSpPr>
            <a:spLocks noGrp="1"/>
          </p:cNvSpPr>
          <p:nvPr>
            <p:ph type="title"/>
          </p:nvPr>
        </p:nvSpPr>
        <p:spPr>
          <a:xfrm>
            <a:off x="457200" y="41696"/>
            <a:ext cx="8229600" cy="1143000"/>
          </a:xfrm>
        </p:spPr>
        <p:txBody>
          <a:bodyPr>
            <a:normAutofit/>
          </a:bodyPr>
          <a:lstStyle/>
          <a:p>
            <a:r>
              <a:rPr lang="en-US" sz="3400" dirty="0"/>
              <a:t>Quasi-Newton Methods: BFGS</a:t>
            </a:r>
          </a:p>
        </p:txBody>
      </p:sp>
    </p:spTree>
    <p:extLst>
      <p:ext uri="{BB962C8B-B14F-4D97-AF65-F5344CB8AC3E}">
        <p14:creationId xmlns:p14="http://schemas.microsoft.com/office/powerpoint/2010/main" val="2548161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824" y="1144166"/>
            <a:ext cx="8280000" cy="5449522"/>
          </a:xfrm>
          <a:prstGeom prst="rect">
            <a:avLst/>
          </a:prstGeom>
        </p:spPr>
      </p:pic>
      <p:sp>
        <p:nvSpPr>
          <p:cNvPr id="2" name="Title 1"/>
          <p:cNvSpPr>
            <a:spLocks noGrp="1"/>
          </p:cNvSpPr>
          <p:nvPr>
            <p:ph type="title"/>
          </p:nvPr>
        </p:nvSpPr>
        <p:spPr>
          <a:xfrm>
            <a:off x="457200" y="41696"/>
            <a:ext cx="8229600" cy="1143000"/>
          </a:xfrm>
        </p:spPr>
        <p:txBody>
          <a:bodyPr>
            <a:normAutofit/>
          </a:bodyPr>
          <a:lstStyle/>
          <a:p>
            <a:r>
              <a:rPr lang="en-US" sz="3400" dirty="0"/>
              <a:t>Quasi-Newton Methods: BFGS</a:t>
            </a:r>
          </a:p>
        </p:txBody>
      </p:sp>
    </p:spTree>
    <p:extLst>
      <p:ext uri="{BB962C8B-B14F-4D97-AF65-F5344CB8AC3E}">
        <p14:creationId xmlns:p14="http://schemas.microsoft.com/office/powerpoint/2010/main" val="1978570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602775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normAutofit fontScale="90000"/>
          </a:bodyPr>
          <a:lstStyle/>
          <a:p>
            <a:r>
              <a:rPr lang="en-US" dirty="0"/>
              <a:t>Optimizing Logistic Regression Parameters + Need For a Bias Term</a:t>
            </a:r>
          </a:p>
        </p:txBody>
      </p:sp>
    </p:spTree>
    <p:extLst>
      <p:ext uri="{BB962C8B-B14F-4D97-AF65-F5344CB8AC3E}">
        <p14:creationId xmlns:p14="http://schemas.microsoft.com/office/powerpoint/2010/main" val="7072668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2F9098-15AF-EB49-9831-F638E554B352}"/>
              </a:ext>
            </a:extLst>
          </p:cNvPr>
          <p:cNvSpPr>
            <a:spLocks noGrp="1"/>
          </p:cNvSpPr>
          <p:nvPr>
            <p:ph type="title"/>
          </p:nvPr>
        </p:nvSpPr>
        <p:spPr>
          <a:xfrm>
            <a:off x="457200" y="3279"/>
            <a:ext cx="8229600" cy="1143000"/>
          </a:xfrm>
        </p:spPr>
        <p:txBody>
          <a:bodyPr>
            <a:normAutofit/>
          </a:bodyPr>
          <a:lstStyle/>
          <a:p>
            <a:r>
              <a:rPr lang="en-US" sz="3400" dirty="0"/>
              <a:t>Quick Interlude: Why we need bias term?</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92DBE284-DE45-874E-B444-FDB3F4E8401A}"/>
                  </a:ext>
                </a:extLst>
              </p:cNvPr>
              <p:cNvSpPr>
                <a:spLocks noGrp="1"/>
              </p:cNvSpPr>
              <p:nvPr>
                <p:ph idx="1"/>
              </p:nvPr>
            </p:nvSpPr>
            <p:spPr>
              <a:xfrm>
                <a:off x="345281" y="1054203"/>
                <a:ext cx="8229600" cy="4525963"/>
              </a:xfrm>
            </p:spPr>
            <p:txBody>
              <a:bodyPr>
                <a:normAutofit/>
              </a:bodyPr>
              <a:lstStyle/>
              <a:p>
                <a:r>
                  <a:rPr lang="en-US" sz="2200" dirty="0"/>
                  <a:t>In practice, p(y = 1 | x, </a:t>
                </a:r>
                <a14:m>
                  <m:oMath xmlns:m="http://schemas.openxmlformats.org/officeDocument/2006/math">
                    <m:r>
                      <a:rPr lang="en-US" sz="2200" i="1" dirty="0">
                        <a:latin typeface="Cambria Math" panose="02040503050406030204" pitchFamily="18" charset="0"/>
                      </a:rPr>
                      <m:t>𝑤</m:t>
                    </m:r>
                  </m:oMath>
                </a14:m>
                <a:r>
                  <a:rPr lang="en-US" sz="2200" dirty="0"/>
                  <a:t>) = sigm(</a:t>
                </a:r>
                <a14:m>
                  <m:oMath xmlns:m="http://schemas.openxmlformats.org/officeDocument/2006/math">
                    <m:sSup>
                      <m:sSupPr>
                        <m:ctrlPr>
                          <a:rPr lang="en-US" sz="2200" i="1" dirty="0">
                            <a:latin typeface="Cambria Math" panose="02040503050406030204" pitchFamily="18" charset="0"/>
                          </a:rPr>
                        </m:ctrlPr>
                      </m:sSupPr>
                      <m:e>
                        <m:r>
                          <m:rPr>
                            <m:nor/>
                          </m:rPr>
                          <a:rPr lang="en-US" sz="2200" dirty="0"/>
                          <m:t>w</m:t>
                        </m:r>
                        <m:r>
                          <m:rPr>
                            <m:nor/>
                          </m:rPr>
                          <a:rPr lang="en-US" sz="2200" baseline="-25000" dirty="0"/>
                          <m:t>0</m:t>
                        </m:r>
                        <m:r>
                          <a:rPr lang="en-US" sz="2200" b="0" i="1" dirty="0" smtClean="0">
                            <a:latin typeface="Cambria Math" panose="02040503050406030204" pitchFamily="18" charset="0"/>
                          </a:rPr>
                          <m:t>+</m:t>
                        </m:r>
                        <m:r>
                          <a:rPr lang="en-US" sz="2200" i="1" dirty="0">
                            <a:latin typeface="Cambria Math" panose="02040503050406030204" pitchFamily="18" charset="0"/>
                          </a:rPr>
                          <m:t>𝑤</m:t>
                        </m:r>
                      </m:e>
                      <m:sup>
                        <m:r>
                          <a:rPr lang="en-US" sz="2200" i="1" dirty="0">
                            <a:latin typeface="Cambria Math" panose="02040503050406030204" pitchFamily="18" charset="0"/>
                          </a:rPr>
                          <m:t>𝑇</m:t>
                        </m:r>
                      </m:sup>
                    </m:sSup>
                    <m:r>
                      <a:rPr lang="en-US" sz="2200" i="1" dirty="0">
                        <a:latin typeface="Cambria Math" panose="02040503050406030204" pitchFamily="18" charset="0"/>
                      </a:rPr>
                      <m:t>𝑥</m:t>
                    </m:r>
                  </m:oMath>
                </a14:m>
                <a:r>
                  <a:rPr lang="en-US" sz="2200" dirty="0"/>
                  <a:t>) </a:t>
                </a:r>
              </a:p>
            </p:txBody>
          </p:sp>
        </mc:Choice>
        <mc:Fallback xmlns="">
          <p:sp>
            <p:nvSpPr>
              <p:cNvPr id="9" name="Content Placeholder 2">
                <a:extLst>
                  <a:ext uri="{FF2B5EF4-FFF2-40B4-BE49-F238E27FC236}">
                    <a16:creationId xmlns:a16="http://schemas.microsoft.com/office/drawing/2014/main" id="{92DBE284-DE45-874E-B444-FDB3F4E8401A}"/>
                  </a:ext>
                </a:extLst>
              </p:cNvPr>
              <p:cNvSpPr>
                <a:spLocks noGrp="1" noRot="1" noChangeAspect="1" noMove="1" noResize="1" noEditPoints="1" noAdjustHandles="1" noChangeArrowheads="1" noChangeShapeType="1" noTextEdit="1"/>
              </p:cNvSpPr>
              <p:nvPr>
                <p:ph idx="1"/>
              </p:nvPr>
            </p:nvSpPr>
            <p:spPr>
              <a:xfrm>
                <a:off x="345281" y="1054203"/>
                <a:ext cx="8229600" cy="4525963"/>
              </a:xfrm>
              <a:blipFill>
                <a:blip r:embed="rId3"/>
                <a:stretch>
                  <a:fillRect l="-770" t="-840"/>
                </a:stretch>
              </a:blipFill>
            </p:spPr>
            <p:txBody>
              <a:bodyPr/>
              <a:lstStyle/>
              <a:p>
                <a:r>
                  <a:rPr lang="en-US">
                    <a:noFill/>
                  </a:rPr>
                  <a:t> </a:t>
                </a:r>
              </a:p>
            </p:txBody>
          </p:sp>
        </mc:Fallback>
      </mc:AlternateContent>
    </p:spTree>
    <p:extLst>
      <p:ext uri="{BB962C8B-B14F-4D97-AF65-F5344CB8AC3E}">
        <p14:creationId xmlns:p14="http://schemas.microsoft.com/office/powerpoint/2010/main" val="425018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77788"/>
            <a:ext cx="8229600" cy="1143000"/>
          </a:xfrm>
        </p:spPr>
        <p:txBody>
          <a:bodyPr>
            <a:normAutofit/>
          </a:bodyPr>
          <a:lstStyle/>
          <a:p>
            <a:r>
              <a:rPr lang="en-US" sz="3400" dirty="0"/>
              <a:t>Logistic Regression Model</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37638"/>
          <a:stretch/>
        </p:blipFill>
        <p:spPr>
          <a:xfrm>
            <a:off x="420312" y="1220789"/>
            <a:ext cx="8280000" cy="1913526"/>
          </a:xfrm>
          <a:prstGeom prst="rect">
            <a:avLst/>
          </a:prstGeom>
        </p:spPr>
      </p:pic>
    </p:spTree>
    <p:extLst>
      <p:ext uri="{BB962C8B-B14F-4D97-AF65-F5344CB8AC3E}">
        <p14:creationId xmlns:p14="http://schemas.microsoft.com/office/powerpoint/2010/main" val="3678489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8B8ED8-737F-124C-A55D-73918975605A}"/>
              </a:ext>
            </a:extLst>
          </p:cNvPr>
          <p:cNvSpPr>
            <a:spLocks noGrp="1"/>
          </p:cNvSpPr>
          <p:nvPr>
            <p:ph type="title"/>
          </p:nvPr>
        </p:nvSpPr>
        <p:spPr>
          <a:xfrm>
            <a:off x="457200" y="3279"/>
            <a:ext cx="8229600" cy="1143000"/>
          </a:xfrm>
        </p:spPr>
        <p:txBody>
          <a:bodyPr>
            <a:normAutofit/>
          </a:bodyPr>
          <a:lstStyle/>
          <a:p>
            <a:r>
              <a:rPr lang="en-US" sz="3400" dirty="0"/>
              <a:t>Quick Interlude: Why we need bias term?</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F321A2A-7397-0546-8172-97F571A15A01}"/>
                  </a:ext>
                </a:extLst>
              </p:cNvPr>
              <p:cNvSpPr>
                <a:spLocks noGrp="1"/>
              </p:cNvSpPr>
              <p:nvPr>
                <p:ph idx="1"/>
              </p:nvPr>
            </p:nvSpPr>
            <p:spPr>
              <a:xfrm>
                <a:off x="345281" y="1054203"/>
                <a:ext cx="8229600" cy="4525963"/>
              </a:xfrm>
            </p:spPr>
            <p:txBody>
              <a:bodyPr>
                <a:normAutofit/>
              </a:bodyPr>
              <a:lstStyle/>
              <a:p>
                <a:r>
                  <a:rPr lang="en-US" sz="2200" dirty="0"/>
                  <a:t>In practice, p(y = 1 | x, </a:t>
                </a:r>
                <a14:m>
                  <m:oMath xmlns:m="http://schemas.openxmlformats.org/officeDocument/2006/math">
                    <m:r>
                      <a:rPr lang="en-US" sz="2200" i="1" dirty="0">
                        <a:latin typeface="Cambria Math" panose="02040503050406030204" pitchFamily="18" charset="0"/>
                      </a:rPr>
                      <m:t>𝑤</m:t>
                    </m:r>
                  </m:oMath>
                </a14:m>
                <a:r>
                  <a:rPr lang="en-US" sz="2200" dirty="0"/>
                  <a:t>) = sigm(</a:t>
                </a:r>
                <a14:m>
                  <m:oMath xmlns:m="http://schemas.openxmlformats.org/officeDocument/2006/math">
                    <m:sSup>
                      <m:sSupPr>
                        <m:ctrlPr>
                          <a:rPr lang="en-US" sz="2200" i="1" dirty="0">
                            <a:latin typeface="Cambria Math" panose="02040503050406030204" pitchFamily="18" charset="0"/>
                          </a:rPr>
                        </m:ctrlPr>
                      </m:sSupPr>
                      <m:e>
                        <m:r>
                          <m:rPr>
                            <m:nor/>
                          </m:rPr>
                          <a:rPr lang="en-US" sz="2200" dirty="0"/>
                          <m:t>w</m:t>
                        </m:r>
                        <m:r>
                          <m:rPr>
                            <m:nor/>
                          </m:rPr>
                          <a:rPr lang="en-US" sz="2200" baseline="-25000" dirty="0"/>
                          <m:t>0</m:t>
                        </m:r>
                        <m:r>
                          <a:rPr lang="en-US" sz="2200" b="0" i="1" dirty="0" smtClean="0">
                            <a:latin typeface="Cambria Math" panose="02040503050406030204" pitchFamily="18" charset="0"/>
                          </a:rPr>
                          <m:t>+</m:t>
                        </m:r>
                        <m:r>
                          <a:rPr lang="en-US" sz="2200" i="1" dirty="0">
                            <a:latin typeface="Cambria Math" panose="02040503050406030204" pitchFamily="18" charset="0"/>
                          </a:rPr>
                          <m:t>𝑤</m:t>
                        </m:r>
                      </m:e>
                      <m:sup>
                        <m:r>
                          <a:rPr lang="en-US" sz="2200" i="1" dirty="0">
                            <a:latin typeface="Cambria Math" panose="02040503050406030204" pitchFamily="18" charset="0"/>
                          </a:rPr>
                          <m:t>𝑇</m:t>
                        </m:r>
                      </m:sup>
                    </m:sSup>
                    <m:r>
                      <a:rPr lang="en-US" sz="2200" i="1" dirty="0">
                        <a:latin typeface="Cambria Math" panose="02040503050406030204" pitchFamily="18" charset="0"/>
                      </a:rPr>
                      <m:t>𝑥</m:t>
                    </m:r>
                  </m:oMath>
                </a14:m>
                <a:r>
                  <a:rPr lang="en-US" sz="2200" dirty="0"/>
                  <a:t>) </a:t>
                </a:r>
              </a:p>
              <a:p>
                <a:r>
                  <a:rPr lang="en-US" sz="2200" dirty="0"/>
                  <a:t>Without bias term w</a:t>
                </a:r>
                <a:r>
                  <a:rPr lang="en-US" sz="2200" baseline="-25000" dirty="0"/>
                  <a:t>0</a:t>
                </a:r>
                <a:r>
                  <a:rPr lang="en-US" sz="2200" dirty="0"/>
                  <a:t>, if all features (x) = 0, then p(y = 1 | x = </a:t>
                </a:r>
                <a14:m>
                  <m:oMath xmlns:m="http://schemas.openxmlformats.org/officeDocument/2006/math">
                    <m:acc>
                      <m:accPr>
                        <m:chr m:val="⃗"/>
                        <m:ctrlPr>
                          <a:rPr lang="en-US" sz="2200" i="1" dirty="0" smtClean="0">
                            <a:latin typeface="Cambria Math" panose="02040503050406030204" pitchFamily="18" charset="0"/>
                          </a:rPr>
                        </m:ctrlPr>
                      </m:accPr>
                      <m:e>
                        <m:r>
                          <a:rPr lang="en-US" sz="2200" b="0" i="1" dirty="0" smtClean="0">
                            <a:latin typeface="Cambria Math" panose="02040503050406030204" pitchFamily="18" charset="0"/>
                          </a:rPr>
                          <m:t>0</m:t>
                        </m:r>
                      </m:e>
                    </m:acc>
                  </m:oMath>
                </a14:m>
                <a:r>
                  <a:rPr lang="en-US" sz="2200" dirty="0"/>
                  <a:t>, </a:t>
                </a:r>
                <a14:m>
                  <m:oMath xmlns:m="http://schemas.openxmlformats.org/officeDocument/2006/math">
                    <m:r>
                      <a:rPr lang="en-US" sz="2200" i="1" dirty="0">
                        <a:latin typeface="Cambria Math" panose="02040503050406030204" pitchFamily="18" charset="0"/>
                      </a:rPr>
                      <m:t>𝑤</m:t>
                    </m:r>
                  </m:oMath>
                </a14:m>
                <a:r>
                  <a:rPr lang="en-US" sz="2200" dirty="0"/>
                  <a:t>) = </a:t>
                </a:r>
                <a:r>
                  <a:rPr lang="en-US" sz="2200" dirty="0" err="1"/>
                  <a:t>sigm</a:t>
                </a:r>
                <a:r>
                  <a:rPr lang="en-US" sz="2200" dirty="0"/>
                  <a:t>(</a:t>
                </a:r>
                <a14:m>
                  <m:oMath xmlns:m="http://schemas.openxmlformats.org/officeDocument/2006/math">
                    <m:sSup>
                      <m:sSupPr>
                        <m:ctrlPr>
                          <a:rPr lang="en-US" sz="2200" b="0" i="1" dirty="0" smtClean="0">
                            <a:latin typeface="Cambria Math" panose="02040503050406030204" pitchFamily="18" charset="0"/>
                          </a:rPr>
                        </m:ctrlPr>
                      </m:sSupPr>
                      <m:e>
                        <m:r>
                          <a:rPr lang="en-US" sz="2200" b="0" i="1" dirty="0" smtClean="0">
                            <a:latin typeface="Cambria Math" panose="02040503050406030204" pitchFamily="18" charset="0"/>
                          </a:rPr>
                          <m:t>𝑤</m:t>
                        </m:r>
                      </m:e>
                      <m:sup>
                        <m:r>
                          <a:rPr lang="en-US" sz="2200" b="0" i="1" dirty="0" smtClean="0">
                            <a:latin typeface="Cambria Math" panose="02040503050406030204" pitchFamily="18" charset="0"/>
                          </a:rPr>
                          <m:t>𝑇</m:t>
                        </m:r>
                      </m:sup>
                    </m:sSup>
                    <m:r>
                      <a:rPr lang="en-US" sz="2200" b="0" i="1" dirty="0" smtClean="0">
                        <a:latin typeface="Cambria Math" panose="02040503050406030204" pitchFamily="18" charset="0"/>
                      </a:rPr>
                      <m:t>𝑥</m:t>
                    </m:r>
                  </m:oMath>
                </a14:m>
                <a:r>
                  <a:rPr lang="en-US" sz="2200" dirty="0"/>
                  <a:t>) = </a:t>
                </a:r>
                <a:r>
                  <a:rPr lang="en-US" sz="2200" dirty="0" err="1"/>
                  <a:t>sigm</a:t>
                </a:r>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panose="02040503050406030204" pitchFamily="18" charset="0"/>
                          </a:rPr>
                          <m:t>𝑤</m:t>
                        </m:r>
                      </m:e>
                      <m:sup>
                        <m:r>
                          <a:rPr lang="en-US" sz="2200" i="1" dirty="0">
                            <a:latin typeface="Cambria Math" panose="02040503050406030204" pitchFamily="18" charset="0"/>
                          </a:rPr>
                          <m:t>𝑇</m:t>
                        </m:r>
                      </m:sup>
                    </m:sSup>
                    <m:acc>
                      <m:accPr>
                        <m:chr m:val="⃗"/>
                        <m:ctrlPr>
                          <a:rPr lang="en-US" sz="2200" i="1" dirty="0">
                            <a:latin typeface="Cambria Math" panose="02040503050406030204" pitchFamily="18" charset="0"/>
                          </a:rPr>
                        </m:ctrlPr>
                      </m:accPr>
                      <m:e>
                        <m:r>
                          <a:rPr lang="en-US" sz="2200" i="1" dirty="0">
                            <a:latin typeface="Cambria Math" panose="02040503050406030204" pitchFamily="18" charset="0"/>
                          </a:rPr>
                          <m:t>0</m:t>
                        </m:r>
                      </m:e>
                    </m:acc>
                  </m:oMath>
                </a14:m>
                <a:r>
                  <a:rPr lang="en-US" sz="2200" dirty="0"/>
                  <a:t>)= 0.5</a:t>
                </a:r>
              </a:p>
            </p:txBody>
          </p:sp>
        </mc:Choice>
        <mc:Fallback xmlns="">
          <p:sp>
            <p:nvSpPr>
              <p:cNvPr id="9" name="Content Placeholder 2">
                <a:extLst>
                  <a:ext uri="{FF2B5EF4-FFF2-40B4-BE49-F238E27FC236}">
                    <a16:creationId xmlns:a16="http://schemas.microsoft.com/office/drawing/2014/main" id="{2F321A2A-7397-0546-8172-97F571A15A01}"/>
                  </a:ext>
                </a:extLst>
              </p:cNvPr>
              <p:cNvSpPr>
                <a:spLocks noGrp="1" noRot="1" noChangeAspect="1" noMove="1" noResize="1" noEditPoints="1" noAdjustHandles="1" noChangeArrowheads="1" noChangeShapeType="1" noTextEdit="1"/>
              </p:cNvSpPr>
              <p:nvPr>
                <p:ph idx="1"/>
              </p:nvPr>
            </p:nvSpPr>
            <p:spPr>
              <a:xfrm>
                <a:off x="345281" y="1054203"/>
                <a:ext cx="8229600" cy="4525963"/>
              </a:xfrm>
              <a:blipFill>
                <a:blip r:embed="rId3"/>
                <a:stretch>
                  <a:fillRect l="-770" t="-840"/>
                </a:stretch>
              </a:blipFill>
            </p:spPr>
            <p:txBody>
              <a:bodyPr/>
              <a:lstStyle/>
              <a:p>
                <a:r>
                  <a:rPr lang="en-US">
                    <a:noFill/>
                  </a:rPr>
                  <a:t> </a:t>
                </a:r>
              </a:p>
            </p:txBody>
          </p:sp>
        </mc:Fallback>
      </mc:AlternateContent>
    </p:spTree>
    <p:extLst>
      <p:ext uri="{BB962C8B-B14F-4D97-AF65-F5344CB8AC3E}">
        <p14:creationId xmlns:p14="http://schemas.microsoft.com/office/powerpoint/2010/main" val="11609976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EAD167C-F125-C242-84CF-A78CA8C663C0}"/>
              </a:ext>
            </a:extLst>
          </p:cNvPr>
          <p:cNvSpPr>
            <a:spLocks noGrp="1"/>
          </p:cNvSpPr>
          <p:nvPr>
            <p:ph type="title"/>
          </p:nvPr>
        </p:nvSpPr>
        <p:spPr>
          <a:xfrm>
            <a:off x="457200" y="3279"/>
            <a:ext cx="8229600" cy="1143000"/>
          </a:xfrm>
        </p:spPr>
        <p:txBody>
          <a:bodyPr>
            <a:normAutofit/>
          </a:bodyPr>
          <a:lstStyle/>
          <a:p>
            <a:r>
              <a:rPr lang="en-US" sz="3400" dirty="0"/>
              <a:t>Quick Interlude: Why we need bias term?</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5B75E6BF-78E0-7044-870E-03B5E0B7257C}"/>
                  </a:ext>
                </a:extLst>
              </p:cNvPr>
              <p:cNvSpPr>
                <a:spLocks noGrp="1"/>
              </p:cNvSpPr>
              <p:nvPr>
                <p:ph idx="1"/>
              </p:nvPr>
            </p:nvSpPr>
            <p:spPr>
              <a:xfrm>
                <a:off x="345281" y="1054203"/>
                <a:ext cx="8229600" cy="4525963"/>
              </a:xfrm>
            </p:spPr>
            <p:txBody>
              <a:bodyPr>
                <a:normAutofit/>
              </a:bodyPr>
              <a:lstStyle/>
              <a:p>
                <a:r>
                  <a:rPr lang="en-US" sz="2200" dirty="0"/>
                  <a:t>In practice, p(y = 1 | x, </a:t>
                </a:r>
                <a14:m>
                  <m:oMath xmlns:m="http://schemas.openxmlformats.org/officeDocument/2006/math">
                    <m:r>
                      <a:rPr lang="en-US" sz="2200" i="1" dirty="0">
                        <a:latin typeface="Cambria Math" panose="02040503050406030204" pitchFamily="18" charset="0"/>
                      </a:rPr>
                      <m:t>𝑤</m:t>
                    </m:r>
                  </m:oMath>
                </a14:m>
                <a:r>
                  <a:rPr lang="en-US" sz="2200" dirty="0"/>
                  <a:t>) = sigm(</a:t>
                </a:r>
                <a14:m>
                  <m:oMath xmlns:m="http://schemas.openxmlformats.org/officeDocument/2006/math">
                    <m:sSup>
                      <m:sSupPr>
                        <m:ctrlPr>
                          <a:rPr lang="en-US" sz="2200" i="1" dirty="0">
                            <a:latin typeface="Cambria Math" panose="02040503050406030204" pitchFamily="18" charset="0"/>
                          </a:rPr>
                        </m:ctrlPr>
                      </m:sSupPr>
                      <m:e>
                        <m:r>
                          <m:rPr>
                            <m:nor/>
                          </m:rPr>
                          <a:rPr lang="en-US" sz="2200" dirty="0"/>
                          <m:t>w</m:t>
                        </m:r>
                        <m:r>
                          <m:rPr>
                            <m:nor/>
                          </m:rPr>
                          <a:rPr lang="en-US" sz="2200" baseline="-25000" dirty="0"/>
                          <m:t>0</m:t>
                        </m:r>
                        <m:r>
                          <a:rPr lang="en-US" sz="2200" b="0" i="1" dirty="0" smtClean="0">
                            <a:latin typeface="Cambria Math" panose="02040503050406030204" pitchFamily="18" charset="0"/>
                          </a:rPr>
                          <m:t>+</m:t>
                        </m:r>
                        <m:r>
                          <a:rPr lang="en-US" sz="2200" i="1" dirty="0">
                            <a:latin typeface="Cambria Math" panose="02040503050406030204" pitchFamily="18" charset="0"/>
                          </a:rPr>
                          <m:t>𝑤</m:t>
                        </m:r>
                      </m:e>
                      <m:sup>
                        <m:r>
                          <a:rPr lang="en-US" sz="2200" i="1" dirty="0">
                            <a:latin typeface="Cambria Math" panose="02040503050406030204" pitchFamily="18" charset="0"/>
                          </a:rPr>
                          <m:t>𝑇</m:t>
                        </m:r>
                      </m:sup>
                    </m:sSup>
                    <m:r>
                      <a:rPr lang="en-US" sz="2200" i="1" dirty="0">
                        <a:latin typeface="Cambria Math" panose="02040503050406030204" pitchFamily="18" charset="0"/>
                      </a:rPr>
                      <m:t>𝑥</m:t>
                    </m:r>
                  </m:oMath>
                </a14:m>
                <a:r>
                  <a:rPr lang="en-US" sz="2200" dirty="0"/>
                  <a:t>) </a:t>
                </a:r>
              </a:p>
              <a:p>
                <a:r>
                  <a:rPr lang="en-US" sz="2200" dirty="0"/>
                  <a:t>Without bias term w</a:t>
                </a:r>
                <a:r>
                  <a:rPr lang="en-US" sz="2200" baseline="-25000" dirty="0"/>
                  <a:t>0</a:t>
                </a:r>
                <a:r>
                  <a:rPr lang="en-US" sz="2200" dirty="0"/>
                  <a:t>, if all features (x) = 0, then p(y = 1 | x = </a:t>
                </a:r>
                <a14:m>
                  <m:oMath xmlns:m="http://schemas.openxmlformats.org/officeDocument/2006/math">
                    <m:acc>
                      <m:accPr>
                        <m:chr m:val="⃗"/>
                        <m:ctrlPr>
                          <a:rPr lang="en-US" sz="2200" i="1" dirty="0" smtClean="0">
                            <a:latin typeface="Cambria Math" panose="02040503050406030204" pitchFamily="18" charset="0"/>
                          </a:rPr>
                        </m:ctrlPr>
                      </m:accPr>
                      <m:e>
                        <m:r>
                          <a:rPr lang="en-US" sz="2200" b="0" i="1" dirty="0" smtClean="0">
                            <a:latin typeface="Cambria Math" panose="02040503050406030204" pitchFamily="18" charset="0"/>
                          </a:rPr>
                          <m:t>0</m:t>
                        </m:r>
                      </m:e>
                    </m:acc>
                  </m:oMath>
                </a14:m>
                <a:r>
                  <a:rPr lang="en-US" sz="2200" dirty="0"/>
                  <a:t>, </a:t>
                </a:r>
                <a14:m>
                  <m:oMath xmlns:m="http://schemas.openxmlformats.org/officeDocument/2006/math">
                    <m:r>
                      <a:rPr lang="en-US" sz="2200" i="1" dirty="0">
                        <a:latin typeface="Cambria Math" panose="02040503050406030204" pitchFamily="18" charset="0"/>
                      </a:rPr>
                      <m:t>𝑤</m:t>
                    </m:r>
                  </m:oMath>
                </a14:m>
                <a:r>
                  <a:rPr lang="en-US" sz="2200" dirty="0"/>
                  <a:t>) = </a:t>
                </a:r>
                <a:r>
                  <a:rPr lang="en-US" sz="2200" dirty="0" err="1"/>
                  <a:t>sigm</a:t>
                </a:r>
                <a:r>
                  <a:rPr lang="en-US" sz="2200" dirty="0"/>
                  <a:t>(</a:t>
                </a:r>
                <a14:m>
                  <m:oMath xmlns:m="http://schemas.openxmlformats.org/officeDocument/2006/math">
                    <m:sSup>
                      <m:sSupPr>
                        <m:ctrlPr>
                          <a:rPr lang="en-US" sz="2200" b="0" i="1" dirty="0" smtClean="0">
                            <a:latin typeface="Cambria Math" panose="02040503050406030204" pitchFamily="18" charset="0"/>
                          </a:rPr>
                        </m:ctrlPr>
                      </m:sSupPr>
                      <m:e>
                        <m:r>
                          <a:rPr lang="en-US" sz="2200" b="0" i="1" dirty="0" smtClean="0">
                            <a:latin typeface="Cambria Math" panose="02040503050406030204" pitchFamily="18" charset="0"/>
                          </a:rPr>
                          <m:t>𝑤</m:t>
                        </m:r>
                      </m:e>
                      <m:sup>
                        <m:r>
                          <a:rPr lang="en-US" sz="2200" b="0" i="1" dirty="0" smtClean="0">
                            <a:latin typeface="Cambria Math" panose="02040503050406030204" pitchFamily="18" charset="0"/>
                          </a:rPr>
                          <m:t>𝑇</m:t>
                        </m:r>
                      </m:sup>
                    </m:sSup>
                    <m:r>
                      <a:rPr lang="en-US" sz="2200" b="0" i="1" dirty="0" smtClean="0">
                        <a:latin typeface="Cambria Math" panose="02040503050406030204" pitchFamily="18" charset="0"/>
                      </a:rPr>
                      <m:t>𝑥</m:t>
                    </m:r>
                  </m:oMath>
                </a14:m>
                <a:r>
                  <a:rPr lang="en-US" sz="2200" dirty="0"/>
                  <a:t>) = </a:t>
                </a:r>
                <a:r>
                  <a:rPr lang="en-US" sz="2200" dirty="0" err="1"/>
                  <a:t>sigm</a:t>
                </a:r>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panose="02040503050406030204" pitchFamily="18" charset="0"/>
                          </a:rPr>
                          <m:t>𝑤</m:t>
                        </m:r>
                      </m:e>
                      <m:sup>
                        <m:r>
                          <a:rPr lang="en-US" sz="2200" i="1" dirty="0">
                            <a:latin typeface="Cambria Math" panose="02040503050406030204" pitchFamily="18" charset="0"/>
                          </a:rPr>
                          <m:t>𝑇</m:t>
                        </m:r>
                      </m:sup>
                    </m:sSup>
                    <m:acc>
                      <m:accPr>
                        <m:chr m:val="⃗"/>
                        <m:ctrlPr>
                          <a:rPr lang="en-US" sz="2200" i="1" dirty="0">
                            <a:latin typeface="Cambria Math" panose="02040503050406030204" pitchFamily="18" charset="0"/>
                          </a:rPr>
                        </m:ctrlPr>
                      </m:accPr>
                      <m:e>
                        <m:r>
                          <a:rPr lang="en-US" sz="2200" i="1" dirty="0">
                            <a:latin typeface="Cambria Math" panose="02040503050406030204" pitchFamily="18" charset="0"/>
                          </a:rPr>
                          <m:t>0</m:t>
                        </m:r>
                      </m:e>
                    </m:acc>
                  </m:oMath>
                </a14:m>
                <a:r>
                  <a:rPr lang="en-US" sz="2200" dirty="0"/>
                  <a:t>)= 0.5</a:t>
                </a:r>
              </a:p>
              <a:p>
                <a:r>
                  <a:rPr lang="en-US" sz="2200" dirty="0"/>
                  <a:t>This means that decision boundary (locations where there are equal posterior probability of two classes) must past through origin</a:t>
                </a:r>
              </a:p>
            </p:txBody>
          </p:sp>
        </mc:Choice>
        <mc:Fallback xmlns="">
          <p:sp>
            <p:nvSpPr>
              <p:cNvPr id="14" name="Content Placeholder 2">
                <a:extLst>
                  <a:ext uri="{FF2B5EF4-FFF2-40B4-BE49-F238E27FC236}">
                    <a16:creationId xmlns:a16="http://schemas.microsoft.com/office/drawing/2014/main" id="{5B75E6BF-78E0-7044-870E-03B5E0B7257C}"/>
                  </a:ext>
                </a:extLst>
              </p:cNvPr>
              <p:cNvSpPr>
                <a:spLocks noGrp="1" noRot="1" noChangeAspect="1" noMove="1" noResize="1" noEditPoints="1" noAdjustHandles="1" noChangeArrowheads="1" noChangeShapeType="1" noTextEdit="1"/>
              </p:cNvSpPr>
              <p:nvPr>
                <p:ph idx="1"/>
              </p:nvPr>
            </p:nvSpPr>
            <p:spPr>
              <a:xfrm>
                <a:off x="345281" y="1054203"/>
                <a:ext cx="8229600" cy="4525963"/>
              </a:xfrm>
              <a:blipFill>
                <a:blip r:embed="rId3"/>
                <a:stretch>
                  <a:fillRect l="-770" t="-840" r="-154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005B1827-7067-A747-84CF-F2B729CEA4AE}"/>
              </a:ext>
            </a:extLst>
          </p:cNvPr>
          <p:cNvCxnSpPr/>
          <p:nvPr/>
        </p:nvCxnSpPr>
        <p:spPr>
          <a:xfrm flipV="1">
            <a:off x="2343150" y="3678913"/>
            <a:ext cx="0" cy="2628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1BB41F3-0E1E-614E-8F4C-440204CAC0F8}"/>
              </a:ext>
            </a:extLst>
          </p:cNvPr>
          <p:cNvCxnSpPr>
            <a:cxnSpLocks/>
          </p:cNvCxnSpPr>
          <p:nvPr/>
        </p:nvCxnSpPr>
        <p:spPr>
          <a:xfrm>
            <a:off x="2343150" y="6307813"/>
            <a:ext cx="4233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89F0B54-323C-3449-90EB-117E4B800254}"/>
              </a:ext>
            </a:extLst>
          </p:cNvPr>
          <p:cNvSpPr txBox="1"/>
          <p:nvPr/>
        </p:nvSpPr>
        <p:spPr>
          <a:xfrm>
            <a:off x="6162675" y="6337460"/>
            <a:ext cx="1404039" cy="369332"/>
          </a:xfrm>
          <a:prstGeom prst="rect">
            <a:avLst/>
          </a:prstGeom>
          <a:noFill/>
        </p:spPr>
        <p:txBody>
          <a:bodyPr wrap="none" rtlCol="0">
            <a:spAutoFit/>
          </a:bodyPr>
          <a:lstStyle/>
          <a:p>
            <a:r>
              <a:rPr lang="en-US" dirty="0"/>
              <a:t>Feature 1: x</a:t>
            </a:r>
            <a:r>
              <a:rPr lang="en-US" baseline="-25000" dirty="0"/>
              <a:t>1</a:t>
            </a:r>
          </a:p>
        </p:txBody>
      </p:sp>
      <p:sp>
        <p:nvSpPr>
          <p:cNvPr id="18" name="TextBox 17">
            <a:extLst>
              <a:ext uri="{FF2B5EF4-FFF2-40B4-BE49-F238E27FC236}">
                <a16:creationId xmlns:a16="http://schemas.microsoft.com/office/drawing/2014/main" id="{BD2F34A5-D6BA-DD47-A7A0-E9D6986C86DD}"/>
              </a:ext>
            </a:extLst>
          </p:cNvPr>
          <p:cNvSpPr txBox="1"/>
          <p:nvPr/>
        </p:nvSpPr>
        <p:spPr>
          <a:xfrm>
            <a:off x="939111" y="3387091"/>
            <a:ext cx="1404039" cy="369332"/>
          </a:xfrm>
          <a:prstGeom prst="rect">
            <a:avLst/>
          </a:prstGeom>
          <a:noFill/>
        </p:spPr>
        <p:txBody>
          <a:bodyPr wrap="none" rtlCol="0">
            <a:spAutoFit/>
          </a:bodyPr>
          <a:lstStyle/>
          <a:p>
            <a:r>
              <a:rPr lang="en-US" dirty="0"/>
              <a:t>Feature 2: x</a:t>
            </a:r>
            <a:r>
              <a:rPr lang="en-US" baseline="-25000" dirty="0"/>
              <a:t>2</a:t>
            </a:r>
          </a:p>
        </p:txBody>
      </p:sp>
      <p:cxnSp>
        <p:nvCxnSpPr>
          <p:cNvPr id="32" name="Straight Connector 31">
            <a:extLst>
              <a:ext uri="{FF2B5EF4-FFF2-40B4-BE49-F238E27FC236}">
                <a16:creationId xmlns:a16="http://schemas.microsoft.com/office/drawing/2014/main" id="{DED41E6C-F2DD-5A48-8AD7-E9373D64835C}"/>
              </a:ext>
            </a:extLst>
          </p:cNvPr>
          <p:cNvCxnSpPr>
            <a:cxnSpLocks/>
          </p:cNvCxnSpPr>
          <p:nvPr/>
        </p:nvCxnSpPr>
        <p:spPr>
          <a:xfrm flipV="1">
            <a:off x="2142651" y="3387091"/>
            <a:ext cx="2515074" cy="3203973"/>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7665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79"/>
            <a:ext cx="8229600" cy="1143000"/>
          </a:xfrm>
        </p:spPr>
        <p:txBody>
          <a:bodyPr>
            <a:normAutofit/>
          </a:bodyPr>
          <a:lstStyle/>
          <a:p>
            <a:r>
              <a:rPr lang="en-US" sz="3400" dirty="0"/>
              <a:t>Quick Interlude: Why we need bias term?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7E102E5-7F2A-544A-8CE2-6EBFBA9F3C28}"/>
                  </a:ext>
                </a:extLst>
              </p:cNvPr>
              <p:cNvSpPr>
                <a:spLocks noGrp="1"/>
              </p:cNvSpPr>
              <p:nvPr>
                <p:ph idx="1"/>
              </p:nvPr>
            </p:nvSpPr>
            <p:spPr>
              <a:xfrm>
                <a:off x="345281" y="1054203"/>
                <a:ext cx="8229600" cy="4525963"/>
              </a:xfrm>
            </p:spPr>
            <p:txBody>
              <a:bodyPr>
                <a:normAutofit/>
              </a:bodyPr>
              <a:lstStyle/>
              <a:p>
                <a:r>
                  <a:rPr lang="en-US" sz="2200" dirty="0"/>
                  <a:t>In practice, p(y = 1 | x, </a:t>
                </a:r>
                <a14:m>
                  <m:oMath xmlns:m="http://schemas.openxmlformats.org/officeDocument/2006/math">
                    <m:r>
                      <a:rPr lang="en-US" sz="2200" i="1" dirty="0">
                        <a:latin typeface="Cambria Math" panose="02040503050406030204" pitchFamily="18" charset="0"/>
                      </a:rPr>
                      <m:t>𝑤</m:t>
                    </m:r>
                  </m:oMath>
                </a14:m>
                <a:r>
                  <a:rPr lang="en-US" sz="2200" dirty="0"/>
                  <a:t>) = </a:t>
                </a:r>
                <a:r>
                  <a:rPr lang="en-US" sz="2200" dirty="0" err="1"/>
                  <a:t>sigm</a:t>
                </a:r>
                <a:r>
                  <a:rPr lang="en-US" sz="2200" dirty="0"/>
                  <a:t>(</a:t>
                </a:r>
                <a14:m>
                  <m:oMath xmlns:m="http://schemas.openxmlformats.org/officeDocument/2006/math">
                    <m:sSup>
                      <m:sSupPr>
                        <m:ctrlPr>
                          <a:rPr lang="en-US" sz="2200" i="1" dirty="0">
                            <a:latin typeface="Cambria Math" panose="02040503050406030204" pitchFamily="18" charset="0"/>
                          </a:rPr>
                        </m:ctrlPr>
                      </m:sSupPr>
                      <m:e>
                        <m:r>
                          <m:rPr>
                            <m:nor/>
                          </m:rPr>
                          <a:rPr lang="en-US" sz="2200" dirty="0"/>
                          <m:t>w</m:t>
                        </m:r>
                        <m:r>
                          <m:rPr>
                            <m:nor/>
                          </m:rPr>
                          <a:rPr lang="en-US" sz="2200" baseline="-25000" dirty="0"/>
                          <m:t>0</m:t>
                        </m:r>
                        <m:r>
                          <a:rPr lang="en-US" sz="2200" b="0" i="1" dirty="0" smtClean="0">
                            <a:latin typeface="Cambria Math" panose="02040503050406030204" pitchFamily="18" charset="0"/>
                          </a:rPr>
                          <m:t>+</m:t>
                        </m:r>
                        <m:r>
                          <a:rPr lang="en-US" sz="2200" i="1" dirty="0">
                            <a:latin typeface="Cambria Math" panose="02040503050406030204" pitchFamily="18" charset="0"/>
                          </a:rPr>
                          <m:t>𝑤</m:t>
                        </m:r>
                      </m:e>
                      <m:sup>
                        <m:r>
                          <a:rPr lang="en-US" sz="2200" i="1" dirty="0">
                            <a:latin typeface="Cambria Math" panose="02040503050406030204" pitchFamily="18" charset="0"/>
                          </a:rPr>
                          <m:t>𝑇</m:t>
                        </m:r>
                      </m:sup>
                    </m:sSup>
                    <m:r>
                      <a:rPr lang="en-US" sz="2200" i="1" dirty="0">
                        <a:latin typeface="Cambria Math" panose="02040503050406030204" pitchFamily="18" charset="0"/>
                      </a:rPr>
                      <m:t>𝑥</m:t>
                    </m:r>
                  </m:oMath>
                </a14:m>
                <a:r>
                  <a:rPr lang="en-US" sz="2200" dirty="0"/>
                  <a:t>) </a:t>
                </a:r>
              </a:p>
              <a:p>
                <a:r>
                  <a:rPr lang="en-US" sz="2200" dirty="0"/>
                  <a:t>Without bias term w</a:t>
                </a:r>
                <a:r>
                  <a:rPr lang="en-US" sz="2200" baseline="-25000" dirty="0"/>
                  <a:t>0</a:t>
                </a:r>
                <a:r>
                  <a:rPr lang="en-US" sz="2200" dirty="0"/>
                  <a:t>, if all features (x) = 0, then p(y = 1 | x = </a:t>
                </a:r>
                <a14:m>
                  <m:oMath xmlns:m="http://schemas.openxmlformats.org/officeDocument/2006/math">
                    <m:acc>
                      <m:accPr>
                        <m:chr m:val="⃗"/>
                        <m:ctrlPr>
                          <a:rPr lang="en-US" sz="2200" i="1" dirty="0" smtClean="0">
                            <a:latin typeface="Cambria Math" panose="02040503050406030204" pitchFamily="18" charset="0"/>
                          </a:rPr>
                        </m:ctrlPr>
                      </m:accPr>
                      <m:e>
                        <m:r>
                          <a:rPr lang="en-US" sz="2200" b="0" i="1" dirty="0" smtClean="0">
                            <a:latin typeface="Cambria Math" panose="02040503050406030204" pitchFamily="18" charset="0"/>
                          </a:rPr>
                          <m:t>0</m:t>
                        </m:r>
                      </m:e>
                    </m:acc>
                  </m:oMath>
                </a14:m>
                <a:r>
                  <a:rPr lang="en-US" sz="2200" dirty="0"/>
                  <a:t>, </a:t>
                </a:r>
                <a14:m>
                  <m:oMath xmlns:m="http://schemas.openxmlformats.org/officeDocument/2006/math">
                    <m:r>
                      <a:rPr lang="en-US" sz="2200" i="1" dirty="0">
                        <a:latin typeface="Cambria Math" panose="02040503050406030204" pitchFamily="18" charset="0"/>
                      </a:rPr>
                      <m:t>𝑤</m:t>
                    </m:r>
                  </m:oMath>
                </a14:m>
                <a:r>
                  <a:rPr lang="en-US" sz="2200" dirty="0"/>
                  <a:t>) = </a:t>
                </a:r>
                <a:r>
                  <a:rPr lang="en-US" sz="2200" dirty="0" err="1"/>
                  <a:t>sigm</a:t>
                </a:r>
                <a:r>
                  <a:rPr lang="en-US" sz="2200" dirty="0"/>
                  <a:t>(</a:t>
                </a:r>
                <a14:m>
                  <m:oMath xmlns:m="http://schemas.openxmlformats.org/officeDocument/2006/math">
                    <m:sSup>
                      <m:sSupPr>
                        <m:ctrlPr>
                          <a:rPr lang="en-US" sz="2200" b="0" i="1" dirty="0" smtClean="0">
                            <a:latin typeface="Cambria Math" panose="02040503050406030204" pitchFamily="18" charset="0"/>
                          </a:rPr>
                        </m:ctrlPr>
                      </m:sSupPr>
                      <m:e>
                        <m:r>
                          <a:rPr lang="en-US" sz="2200" b="0" i="1" dirty="0" smtClean="0">
                            <a:latin typeface="Cambria Math" panose="02040503050406030204" pitchFamily="18" charset="0"/>
                          </a:rPr>
                          <m:t>𝑤</m:t>
                        </m:r>
                      </m:e>
                      <m:sup>
                        <m:r>
                          <a:rPr lang="en-US" sz="2200" b="0" i="1" dirty="0" smtClean="0">
                            <a:latin typeface="Cambria Math" panose="02040503050406030204" pitchFamily="18" charset="0"/>
                          </a:rPr>
                          <m:t>𝑇</m:t>
                        </m:r>
                      </m:sup>
                    </m:sSup>
                    <m:r>
                      <a:rPr lang="en-US" sz="2200" b="0" i="1" dirty="0" smtClean="0">
                        <a:latin typeface="Cambria Math" panose="02040503050406030204" pitchFamily="18" charset="0"/>
                      </a:rPr>
                      <m:t>𝑥</m:t>
                    </m:r>
                  </m:oMath>
                </a14:m>
                <a:r>
                  <a:rPr lang="en-US" sz="2200" dirty="0"/>
                  <a:t>) = </a:t>
                </a:r>
                <a:r>
                  <a:rPr lang="en-US" sz="2200" dirty="0" err="1"/>
                  <a:t>sigm</a:t>
                </a:r>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panose="02040503050406030204" pitchFamily="18" charset="0"/>
                          </a:rPr>
                          <m:t>𝑤</m:t>
                        </m:r>
                      </m:e>
                      <m:sup>
                        <m:r>
                          <a:rPr lang="en-US" sz="2200" i="1" dirty="0">
                            <a:latin typeface="Cambria Math" panose="02040503050406030204" pitchFamily="18" charset="0"/>
                          </a:rPr>
                          <m:t>𝑇</m:t>
                        </m:r>
                      </m:sup>
                    </m:sSup>
                    <m:acc>
                      <m:accPr>
                        <m:chr m:val="⃗"/>
                        <m:ctrlPr>
                          <a:rPr lang="en-US" sz="2200" i="1" dirty="0">
                            <a:latin typeface="Cambria Math" panose="02040503050406030204" pitchFamily="18" charset="0"/>
                          </a:rPr>
                        </m:ctrlPr>
                      </m:accPr>
                      <m:e>
                        <m:r>
                          <a:rPr lang="en-US" sz="2200" i="1" dirty="0">
                            <a:latin typeface="Cambria Math" panose="02040503050406030204" pitchFamily="18" charset="0"/>
                          </a:rPr>
                          <m:t>0</m:t>
                        </m:r>
                      </m:e>
                    </m:acc>
                  </m:oMath>
                </a14:m>
                <a:r>
                  <a:rPr lang="en-US" sz="2200" dirty="0"/>
                  <a:t>)= 0.5</a:t>
                </a:r>
              </a:p>
              <a:p>
                <a:r>
                  <a:rPr lang="en-US" sz="2200" dirty="0"/>
                  <a:t>This means that decision boundary (locations where there are equal posterior probability of two classes) must past through origin</a:t>
                </a:r>
              </a:p>
            </p:txBody>
          </p:sp>
        </mc:Choice>
        <mc:Fallback xmlns="">
          <p:sp>
            <p:nvSpPr>
              <p:cNvPr id="4" name="Content Placeholder 2">
                <a:extLst>
                  <a:ext uri="{FF2B5EF4-FFF2-40B4-BE49-F238E27FC236}">
                    <a16:creationId xmlns:a16="http://schemas.microsoft.com/office/drawing/2014/main" id="{27E102E5-7F2A-544A-8CE2-6EBFBA9F3C28}"/>
                  </a:ext>
                </a:extLst>
              </p:cNvPr>
              <p:cNvSpPr>
                <a:spLocks noGrp="1" noRot="1" noChangeAspect="1" noMove="1" noResize="1" noEditPoints="1" noAdjustHandles="1" noChangeArrowheads="1" noChangeShapeType="1" noTextEdit="1"/>
              </p:cNvSpPr>
              <p:nvPr>
                <p:ph idx="1"/>
              </p:nvPr>
            </p:nvSpPr>
            <p:spPr>
              <a:xfrm>
                <a:off x="345281" y="1054203"/>
                <a:ext cx="8229600" cy="4525963"/>
              </a:xfrm>
              <a:blipFill>
                <a:blip r:embed="rId3"/>
                <a:stretch>
                  <a:fillRect l="-770" t="-840" r="-154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29E4B36-740A-C342-BC05-F1CA258D99DB}"/>
              </a:ext>
            </a:extLst>
          </p:cNvPr>
          <p:cNvCxnSpPr/>
          <p:nvPr/>
        </p:nvCxnSpPr>
        <p:spPr>
          <a:xfrm flipV="1">
            <a:off x="2343150" y="3678913"/>
            <a:ext cx="0" cy="2628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27492E3-7660-DD4C-B1F0-41912E983DCE}"/>
              </a:ext>
            </a:extLst>
          </p:cNvPr>
          <p:cNvCxnSpPr>
            <a:cxnSpLocks/>
          </p:cNvCxnSpPr>
          <p:nvPr/>
        </p:nvCxnSpPr>
        <p:spPr>
          <a:xfrm>
            <a:off x="2343150" y="6307813"/>
            <a:ext cx="4233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04721E9-7A37-C547-A9FA-E2F5491B2AA3}"/>
              </a:ext>
            </a:extLst>
          </p:cNvPr>
          <p:cNvSpPr txBox="1"/>
          <p:nvPr/>
        </p:nvSpPr>
        <p:spPr>
          <a:xfrm>
            <a:off x="6162675" y="6337460"/>
            <a:ext cx="1404039" cy="369332"/>
          </a:xfrm>
          <a:prstGeom prst="rect">
            <a:avLst/>
          </a:prstGeom>
          <a:noFill/>
        </p:spPr>
        <p:txBody>
          <a:bodyPr wrap="none" rtlCol="0">
            <a:spAutoFit/>
          </a:bodyPr>
          <a:lstStyle/>
          <a:p>
            <a:r>
              <a:rPr lang="en-US" dirty="0"/>
              <a:t>Feature 1: x</a:t>
            </a:r>
            <a:r>
              <a:rPr lang="en-US" baseline="-25000" dirty="0"/>
              <a:t>1</a:t>
            </a:r>
          </a:p>
        </p:txBody>
      </p:sp>
      <p:sp>
        <p:nvSpPr>
          <p:cNvPr id="10" name="TextBox 9">
            <a:extLst>
              <a:ext uri="{FF2B5EF4-FFF2-40B4-BE49-F238E27FC236}">
                <a16:creationId xmlns:a16="http://schemas.microsoft.com/office/drawing/2014/main" id="{E321F0CA-A2F4-A446-B360-B8C642AF54BE}"/>
              </a:ext>
            </a:extLst>
          </p:cNvPr>
          <p:cNvSpPr txBox="1"/>
          <p:nvPr/>
        </p:nvSpPr>
        <p:spPr>
          <a:xfrm>
            <a:off x="939111" y="3387091"/>
            <a:ext cx="1404039" cy="369332"/>
          </a:xfrm>
          <a:prstGeom prst="rect">
            <a:avLst/>
          </a:prstGeom>
          <a:noFill/>
        </p:spPr>
        <p:txBody>
          <a:bodyPr wrap="none" rtlCol="0">
            <a:spAutoFit/>
          </a:bodyPr>
          <a:lstStyle/>
          <a:p>
            <a:r>
              <a:rPr lang="en-US" dirty="0"/>
              <a:t>Feature 2: x</a:t>
            </a:r>
            <a:r>
              <a:rPr lang="en-US" baseline="-25000" dirty="0"/>
              <a:t>2</a:t>
            </a:r>
          </a:p>
        </p:txBody>
      </p:sp>
      <p:sp>
        <p:nvSpPr>
          <p:cNvPr id="11" name="Triangle 10">
            <a:extLst>
              <a:ext uri="{FF2B5EF4-FFF2-40B4-BE49-F238E27FC236}">
                <a16:creationId xmlns:a16="http://schemas.microsoft.com/office/drawing/2014/main" id="{5A707E96-8140-CC4E-A6E4-F73BD1010D73}"/>
              </a:ext>
            </a:extLst>
          </p:cNvPr>
          <p:cNvSpPr>
            <a:spLocks noChangeAspect="1"/>
          </p:cNvSpPr>
          <p:nvPr/>
        </p:nvSpPr>
        <p:spPr>
          <a:xfrm>
            <a:off x="3655750" y="5223870"/>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496222CF-5654-854F-A581-FB9DEE4C5DA0}"/>
              </a:ext>
            </a:extLst>
          </p:cNvPr>
          <p:cNvSpPr>
            <a:spLocks noChangeAspect="1"/>
          </p:cNvSpPr>
          <p:nvPr/>
        </p:nvSpPr>
        <p:spPr>
          <a:xfrm>
            <a:off x="3389077" y="5498190"/>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6B2838FB-C759-FF4C-8A60-D4AC95ADD0DD}"/>
              </a:ext>
            </a:extLst>
          </p:cNvPr>
          <p:cNvSpPr>
            <a:spLocks noChangeAspect="1"/>
          </p:cNvSpPr>
          <p:nvPr/>
        </p:nvSpPr>
        <p:spPr>
          <a:xfrm>
            <a:off x="3747190" y="5589630"/>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E3099DE4-5B41-B743-86DF-3A1A4B9AA387}"/>
              </a:ext>
            </a:extLst>
          </p:cNvPr>
          <p:cNvSpPr>
            <a:spLocks noChangeAspect="1"/>
          </p:cNvSpPr>
          <p:nvPr/>
        </p:nvSpPr>
        <p:spPr>
          <a:xfrm>
            <a:off x="3655750" y="4894309"/>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4E404765-035F-B940-A25B-BDD302D531D3}"/>
              </a:ext>
            </a:extLst>
          </p:cNvPr>
          <p:cNvSpPr>
            <a:spLocks noChangeAspect="1"/>
          </p:cNvSpPr>
          <p:nvPr/>
        </p:nvSpPr>
        <p:spPr>
          <a:xfrm>
            <a:off x="4005236" y="5316146"/>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334D9A65-1A7E-9D43-8B03-3E32ECAE31D5}"/>
              </a:ext>
            </a:extLst>
          </p:cNvPr>
          <p:cNvSpPr>
            <a:spLocks noChangeAspect="1"/>
          </p:cNvSpPr>
          <p:nvPr/>
        </p:nvSpPr>
        <p:spPr>
          <a:xfrm>
            <a:off x="4137661" y="5589630"/>
            <a:ext cx="182880" cy="1828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5-Point Star 19">
            <a:extLst>
              <a:ext uri="{FF2B5EF4-FFF2-40B4-BE49-F238E27FC236}">
                <a16:creationId xmlns:a16="http://schemas.microsoft.com/office/drawing/2014/main" id="{F2A64FB0-9173-BE42-BDD8-570DFD4FE51C}"/>
              </a:ext>
            </a:extLst>
          </p:cNvPr>
          <p:cNvSpPr>
            <a:spLocks noChangeAspect="1"/>
          </p:cNvSpPr>
          <p:nvPr/>
        </p:nvSpPr>
        <p:spPr>
          <a:xfrm>
            <a:off x="4960617" y="4679042"/>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5-Point Star 20">
            <a:extLst>
              <a:ext uri="{FF2B5EF4-FFF2-40B4-BE49-F238E27FC236}">
                <a16:creationId xmlns:a16="http://schemas.microsoft.com/office/drawing/2014/main" id="{94B3E547-A46E-7142-B5B3-F55ACC78D61E}"/>
              </a:ext>
            </a:extLst>
          </p:cNvPr>
          <p:cNvSpPr>
            <a:spLocks noChangeAspect="1"/>
          </p:cNvSpPr>
          <p:nvPr/>
        </p:nvSpPr>
        <p:spPr>
          <a:xfrm>
            <a:off x="5113017" y="4831442"/>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5-Point Star 21">
            <a:extLst>
              <a:ext uri="{FF2B5EF4-FFF2-40B4-BE49-F238E27FC236}">
                <a16:creationId xmlns:a16="http://schemas.microsoft.com/office/drawing/2014/main" id="{15F7B918-B7C4-5C4A-91D1-E26F32DDD773}"/>
              </a:ext>
            </a:extLst>
          </p:cNvPr>
          <p:cNvSpPr>
            <a:spLocks noChangeAspect="1"/>
          </p:cNvSpPr>
          <p:nvPr/>
        </p:nvSpPr>
        <p:spPr>
          <a:xfrm>
            <a:off x="5222553" y="4455202"/>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5-Point Star 22">
            <a:extLst>
              <a:ext uri="{FF2B5EF4-FFF2-40B4-BE49-F238E27FC236}">
                <a16:creationId xmlns:a16="http://schemas.microsoft.com/office/drawing/2014/main" id="{A2468631-C1DA-FC44-AC3A-3B59B79CA012}"/>
              </a:ext>
            </a:extLst>
          </p:cNvPr>
          <p:cNvSpPr>
            <a:spLocks noChangeAspect="1"/>
          </p:cNvSpPr>
          <p:nvPr/>
        </p:nvSpPr>
        <p:spPr>
          <a:xfrm>
            <a:off x="5332089" y="4664754"/>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5-Point Star 23">
            <a:extLst>
              <a:ext uri="{FF2B5EF4-FFF2-40B4-BE49-F238E27FC236}">
                <a16:creationId xmlns:a16="http://schemas.microsoft.com/office/drawing/2014/main" id="{F7B80B24-74FC-8643-B4C0-9D3CDC5FACD4}"/>
              </a:ext>
            </a:extLst>
          </p:cNvPr>
          <p:cNvSpPr>
            <a:spLocks noChangeAspect="1"/>
          </p:cNvSpPr>
          <p:nvPr/>
        </p:nvSpPr>
        <p:spPr>
          <a:xfrm>
            <a:off x="5527353" y="4760002"/>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5-Point Star 24">
            <a:extLst>
              <a:ext uri="{FF2B5EF4-FFF2-40B4-BE49-F238E27FC236}">
                <a16:creationId xmlns:a16="http://schemas.microsoft.com/office/drawing/2014/main" id="{9B4740F5-266E-F844-A680-53D1E5ABA52A}"/>
              </a:ext>
            </a:extLst>
          </p:cNvPr>
          <p:cNvSpPr>
            <a:spLocks noChangeAspect="1"/>
          </p:cNvSpPr>
          <p:nvPr/>
        </p:nvSpPr>
        <p:spPr>
          <a:xfrm>
            <a:off x="5431149" y="4974314"/>
            <a:ext cx="182880" cy="18288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D9415DFD-ECAC-2247-B81A-13D8CC42878F}"/>
              </a:ext>
            </a:extLst>
          </p:cNvPr>
          <p:cNvCxnSpPr>
            <a:cxnSpLocks/>
          </p:cNvCxnSpPr>
          <p:nvPr/>
        </p:nvCxnSpPr>
        <p:spPr>
          <a:xfrm flipV="1">
            <a:off x="2142651" y="3387091"/>
            <a:ext cx="2515074" cy="3203973"/>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817803D9-69AB-A54F-99D0-7254987356D7}"/>
              </a:ext>
            </a:extLst>
          </p:cNvPr>
          <p:cNvSpPr txBox="1"/>
          <p:nvPr/>
        </p:nvSpPr>
        <p:spPr>
          <a:xfrm>
            <a:off x="4657725" y="3180131"/>
            <a:ext cx="3685652" cy="830997"/>
          </a:xfrm>
          <a:prstGeom prst="rect">
            <a:avLst/>
          </a:prstGeom>
          <a:noFill/>
        </p:spPr>
        <p:txBody>
          <a:bodyPr wrap="square" rtlCol="0">
            <a:spAutoFit/>
          </a:bodyPr>
          <a:lstStyle/>
          <a:p>
            <a:r>
              <a:rPr lang="en-US" sz="1600" dirty="0"/>
              <a:t>No decision boundary passes through origin &amp; separates the two classes (triangles and stars)</a:t>
            </a:r>
          </a:p>
        </p:txBody>
      </p:sp>
    </p:spTree>
    <p:extLst>
      <p:ext uri="{BB962C8B-B14F-4D97-AF65-F5344CB8AC3E}">
        <p14:creationId xmlns:p14="http://schemas.microsoft.com/office/powerpoint/2010/main" val="10661758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52A43F3-0535-F54D-A24D-CE4C8EC0DC4D}"/>
              </a:ext>
            </a:extLst>
          </p:cNvPr>
          <p:cNvSpPr>
            <a:spLocks noGrp="1"/>
          </p:cNvSpPr>
          <p:nvPr>
            <p:ph type="title"/>
          </p:nvPr>
        </p:nvSpPr>
        <p:spPr>
          <a:xfrm>
            <a:off x="457200" y="169707"/>
            <a:ext cx="8229600" cy="888093"/>
          </a:xfrm>
        </p:spPr>
        <p:txBody>
          <a:bodyPr>
            <a:normAutofit/>
          </a:bodyPr>
          <a:lstStyle/>
          <a:p>
            <a:r>
              <a:rPr lang="en-US" sz="3400" dirty="0"/>
              <a:t>Newton’s Method for Logistic Regression</a:t>
            </a:r>
          </a:p>
        </p:txBody>
      </p:sp>
      <p:pic>
        <p:nvPicPr>
          <p:cNvPr id="10" name="Picture 9">
            <a:extLst>
              <a:ext uri="{FF2B5EF4-FFF2-40B4-BE49-F238E27FC236}">
                <a16:creationId xmlns:a16="http://schemas.microsoft.com/office/drawing/2014/main" id="{FAF8C713-DF17-9442-B440-67578FAA3186}"/>
              </a:ext>
            </a:extLst>
          </p:cNvPr>
          <p:cNvPicPr>
            <a:picLocks noChangeAspect="1"/>
          </p:cNvPicPr>
          <p:nvPr/>
        </p:nvPicPr>
        <p:blipFill rotWithShape="1">
          <a:blip r:embed="rId3"/>
          <a:srcRect b="49472"/>
          <a:stretch/>
        </p:blipFill>
        <p:spPr>
          <a:xfrm>
            <a:off x="457200" y="1072790"/>
            <a:ext cx="8229600" cy="2824653"/>
          </a:xfrm>
          <a:prstGeom prst="rect">
            <a:avLst/>
          </a:prstGeom>
        </p:spPr>
      </p:pic>
    </p:spTree>
    <p:extLst>
      <p:ext uri="{BB962C8B-B14F-4D97-AF65-F5344CB8AC3E}">
        <p14:creationId xmlns:p14="http://schemas.microsoft.com/office/powerpoint/2010/main" val="1381244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52A43F3-0535-F54D-A24D-CE4C8EC0DC4D}"/>
              </a:ext>
            </a:extLst>
          </p:cNvPr>
          <p:cNvSpPr>
            <a:spLocks noGrp="1"/>
          </p:cNvSpPr>
          <p:nvPr>
            <p:ph type="title"/>
          </p:nvPr>
        </p:nvSpPr>
        <p:spPr>
          <a:xfrm>
            <a:off x="457200" y="169707"/>
            <a:ext cx="8229600" cy="888093"/>
          </a:xfrm>
        </p:spPr>
        <p:txBody>
          <a:bodyPr>
            <a:normAutofit/>
          </a:bodyPr>
          <a:lstStyle/>
          <a:p>
            <a:r>
              <a:rPr lang="en-US" sz="3400" dirty="0"/>
              <a:t>Newton’s Method for Logistic Regression</a:t>
            </a:r>
          </a:p>
        </p:txBody>
      </p:sp>
      <p:pic>
        <p:nvPicPr>
          <p:cNvPr id="10" name="Picture 9">
            <a:extLst>
              <a:ext uri="{FF2B5EF4-FFF2-40B4-BE49-F238E27FC236}">
                <a16:creationId xmlns:a16="http://schemas.microsoft.com/office/drawing/2014/main" id="{FAF8C713-DF17-9442-B440-67578FAA3186}"/>
              </a:ext>
            </a:extLst>
          </p:cNvPr>
          <p:cNvPicPr>
            <a:picLocks noChangeAspect="1"/>
          </p:cNvPicPr>
          <p:nvPr/>
        </p:nvPicPr>
        <p:blipFill rotWithShape="1">
          <a:blip r:embed="rId3"/>
          <a:srcRect b="36065"/>
          <a:stretch/>
        </p:blipFill>
        <p:spPr>
          <a:xfrm>
            <a:off x="457200" y="1072790"/>
            <a:ext cx="8229600" cy="3574161"/>
          </a:xfrm>
          <a:prstGeom prst="rect">
            <a:avLst/>
          </a:prstGeom>
        </p:spPr>
      </p:pic>
    </p:spTree>
    <p:extLst>
      <p:ext uri="{BB962C8B-B14F-4D97-AF65-F5344CB8AC3E}">
        <p14:creationId xmlns:p14="http://schemas.microsoft.com/office/powerpoint/2010/main" val="692728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52A43F3-0535-F54D-A24D-CE4C8EC0DC4D}"/>
              </a:ext>
            </a:extLst>
          </p:cNvPr>
          <p:cNvSpPr>
            <a:spLocks noGrp="1"/>
          </p:cNvSpPr>
          <p:nvPr>
            <p:ph type="title"/>
          </p:nvPr>
        </p:nvSpPr>
        <p:spPr>
          <a:xfrm>
            <a:off x="457200" y="169707"/>
            <a:ext cx="8229600" cy="888093"/>
          </a:xfrm>
        </p:spPr>
        <p:txBody>
          <a:bodyPr>
            <a:normAutofit/>
          </a:bodyPr>
          <a:lstStyle/>
          <a:p>
            <a:r>
              <a:rPr lang="en-US" sz="3400" dirty="0"/>
              <a:t>Newton’s Method for Logistic Regression</a:t>
            </a:r>
          </a:p>
        </p:txBody>
      </p:sp>
      <p:pic>
        <p:nvPicPr>
          <p:cNvPr id="10" name="Picture 9">
            <a:extLst>
              <a:ext uri="{FF2B5EF4-FFF2-40B4-BE49-F238E27FC236}">
                <a16:creationId xmlns:a16="http://schemas.microsoft.com/office/drawing/2014/main" id="{FAF8C713-DF17-9442-B440-67578FAA3186}"/>
              </a:ext>
            </a:extLst>
          </p:cNvPr>
          <p:cNvPicPr>
            <a:picLocks noChangeAspect="1"/>
          </p:cNvPicPr>
          <p:nvPr/>
        </p:nvPicPr>
        <p:blipFill rotWithShape="1">
          <a:blip r:embed="rId3"/>
          <a:srcRect b="22658"/>
          <a:stretch/>
        </p:blipFill>
        <p:spPr>
          <a:xfrm>
            <a:off x="457200" y="1072790"/>
            <a:ext cx="8229600" cy="4323669"/>
          </a:xfrm>
          <a:prstGeom prst="rect">
            <a:avLst/>
          </a:prstGeom>
        </p:spPr>
      </p:pic>
    </p:spTree>
    <p:extLst>
      <p:ext uri="{BB962C8B-B14F-4D97-AF65-F5344CB8AC3E}">
        <p14:creationId xmlns:p14="http://schemas.microsoft.com/office/powerpoint/2010/main" val="25796658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CDF22D1-F76F-AE4E-BABB-2D68F73AA98C}"/>
              </a:ext>
            </a:extLst>
          </p:cNvPr>
          <p:cNvSpPr>
            <a:spLocks noGrp="1"/>
          </p:cNvSpPr>
          <p:nvPr>
            <p:ph type="title"/>
          </p:nvPr>
        </p:nvSpPr>
        <p:spPr>
          <a:xfrm>
            <a:off x="457200" y="169707"/>
            <a:ext cx="8229600" cy="888093"/>
          </a:xfrm>
        </p:spPr>
        <p:txBody>
          <a:bodyPr>
            <a:normAutofit/>
          </a:bodyPr>
          <a:lstStyle/>
          <a:p>
            <a:r>
              <a:rPr lang="en-US" sz="3400" dirty="0"/>
              <a:t>Newton’s Method for Logistic Regression</a:t>
            </a:r>
          </a:p>
        </p:txBody>
      </p:sp>
      <p:pic>
        <p:nvPicPr>
          <p:cNvPr id="9" name="Picture 8">
            <a:extLst>
              <a:ext uri="{FF2B5EF4-FFF2-40B4-BE49-F238E27FC236}">
                <a16:creationId xmlns:a16="http://schemas.microsoft.com/office/drawing/2014/main" id="{18D8C553-893B-0547-8F8D-784065FC47C8}"/>
              </a:ext>
            </a:extLst>
          </p:cNvPr>
          <p:cNvPicPr>
            <a:picLocks noChangeAspect="1"/>
          </p:cNvPicPr>
          <p:nvPr/>
        </p:nvPicPr>
        <p:blipFill rotWithShape="1">
          <a:blip r:embed="rId3"/>
          <a:srcRect b="16490"/>
          <a:stretch/>
        </p:blipFill>
        <p:spPr>
          <a:xfrm>
            <a:off x="457200" y="1072790"/>
            <a:ext cx="8229600" cy="4668443"/>
          </a:xfrm>
          <a:prstGeom prst="rect">
            <a:avLst/>
          </a:prstGeom>
        </p:spPr>
      </p:pic>
    </p:spTree>
    <p:extLst>
      <p:ext uri="{BB962C8B-B14F-4D97-AF65-F5344CB8AC3E}">
        <p14:creationId xmlns:p14="http://schemas.microsoft.com/office/powerpoint/2010/main" val="13596887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0E3BCD5-5D2A-7B41-8E3F-776BC85CBF29}"/>
              </a:ext>
            </a:extLst>
          </p:cNvPr>
          <p:cNvSpPr>
            <a:spLocks noGrp="1"/>
          </p:cNvSpPr>
          <p:nvPr>
            <p:ph type="title"/>
          </p:nvPr>
        </p:nvSpPr>
        <p:spPr>
          <a:xfrm>
            <a:off x="457200" y="169707"/>
            <a:ext cx="8229600" cy="888093"/>
          </a:xfrm>
        </p:spPr>
        <p:txBody>
          <a:bodyPr>
            <a:normAutofit/>
          </a:bodyPr>
          <a:lstStyle/>
          <a:p>
            <a:r>
              <a:rPr lang="en-US" sz="3400" dirty="0"/>
              <a:t>Newton’s Method for Logistic Regression</a:t>
            </a:r>
          </a:p>
        </p:txBody>
      </p:sp>
      <p:pic>
        <p:nvPicPr>
          <p:cNvPr id="9" name="Picture 8">
            <a:extLst>
              <a:ext uri="{FF2B5EF4-FFF2-40B4-BE49-F238E27FC236}">
                <a16:creationId xmlns:a16="http://schemas.microsoft.com/office/drawing/2014/main" id="{E2EF098C-E8AF-9F43-98AC-A380D3CEA2C6}"/>
              </a:ext>
            </a:extLst>
          </p:cNvPr>
          <p:cNvPicPr>
            <a:picLocks noChangeAspect="1"/>
          </p:cNvPicPr>
          <p:nvPr/>
        </p:nvPicPr>
        <p:blipFill rotWithShape="1">
          <a:blip r:embed="rId3"/>
          <a:srcRect b="8982"/>
          <a:stretch/>
        </p:blipFill>
        <p:spPr>
          <a:xfrm>
            <a:off x="457200" y="1072790"/>
            <a:ext cx="8229600" cy="5088167"/>
          </a:xfrm>
          <a:prstGeom prst="rect">
            <a:avLst/>
          </a:prstGeom>
        </p:spPr>
      </p:pic>
    </p:spTree>
    <p:extLst>
      <p:ext uri="{BB962C8B-B14F-4D97-AF65-F5344CB8AC3E}">
        <p14:creationId xmlns:p14="http://schemas.microsoft.com/office/powerpoint/2010/main" val="13596887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707"/>
            <a:ext cx="8229600" cy="888093"/>
          </a:xfrm>
        </p:spPr>
        <p:txBody>
          <a:bodyPr>
            <a:normAutofit/>
          </a:bodyPr>
          <a:lstStyle/>
          <a:p>
            <a:r>
              <a:rPr lang="en-US" sz="3400" dirty="0"/>
              <a:t>Newton’s Method for Logistic Regression</a:t>
            </a:r>
          </a:p>
        </p:txBody>
      </p:sp>
      <p:pic>
        <p:nvPicPr>
          <p:cNvPr id="6" name="Picture 5">
            <a:extLst>
              <a:ext uri="{FF2B5EF4-FFF2-40B4-BE49-F238E27FC236}">
                <a16:creationId xmlns:a16="http://schemas.microsoft.com/office/drawing/2014/main" id="{AB9920DC-1C2C-094E-9CBD-172475C9EFC0}"/>
              </a:ext>
            </a:extLst>
          </p:cNvPr>
          <p:cNvPicPr>
            <a:picLocks noChangeAspect="1"/>
          </p:cNvPicPr>
          <p:nvPr/>
        </p:nvPicPr>
        <p:blipFill>
          <a:blip r:embed="rId3"/>
          <a:stretch>
            <a:fillRect/>
          </a:stretch>
        </p:blipFill>
        <p:spPr>
          <a:xfrm>
            <a:off x="457200" y="1072790"/>
            <a:ext cx="8229600" cy="5590292"/>
          </a:xfrm>
          <a:prstGeom prst="rect">
            <a:avLst/>
          </a:prstGeom>
        </p:spPr>
      </p:pic>
    </p:spTree>
    <p:extLst>
      <p:ext uri="{BB962C8B-B14F-4D97-AF65-F5344CB8AC3E}">
        <p14:creationId xmlns:p14="http://schemas.microsoft.com/office/powerpoint/2010/main" val="2184922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3638509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12849</TotalTime>
  <Words>9377</Words>
  <Application>Microsoft Macintosh PowerPoint</Application>
  <PresentationFormat>On-screen Show (4:3)</PresentationFormat>
  <Paragraphs>963</Paragraphs>
  <Slides>130</Slides>
  <Notes>130</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130</vt:i4>
      </vt:variant>
    </vt:vector>
  </HeadingPairs>
  <TitlesOfParts>
    <vt:vector size="134" baseType="lpstr">
      <vt:lpstr>Arial</vt:lpstr>
      <vt:lpstr>Calibri</vt:lpstr>
      <vt:lpstr>Cambria Math</vt:lpstr>
      <vt:lpstr>Office Theme</vt:lpstr>
      <vt:lpstr>EE5907/EE5027 Week 4: Logistic Regression</vt:lpstr>
      <vt:lpstr>Last Week Recap</vt:lpstr>
      <vt:lpstr>Last Week Recap</vt:lpstr>
      <vt:lpstr>Last Week Recap</vt:lpstr>
      <vt:lpstr>This Week</vt:lpstr>
      <vt:lpstr>Questions?</vt:lpstr>
      <vt:lpstr>Logistic Regression</vt:lpstr>
      <vt:lpstr>Logistic Regression Model</vt:lpstr>
      <vt:lpstr>Logistic Regression Model</vt:lpstr>
      <vt:lpstr>Logistic Regression Model</vt:lpstr>
      <vt:lpstr>Logistic Regression Model</vt:lpstr>
      <vt:lpstr>Logistic Regression Model</vt:lpstr>
      <vt:lpstr>Logistic Regression Advantages</vt:lpstr>
      <vt:lpstr>Logistic Regression Advantages</vt:lpstr>
      <vt:lpstr>Logistic Regression Advantages</vt:lpstr>
      <vt:lpstr>Logistic Regression Advantages</vt:lpstr>
      <vt:lpstr>Logistic Regression Advantages</vt:lpstr>
      <vt:lpstr>Logistic Regression Advantages</vt:lpstr>
      <vt:lpstr>Logistic Regression Advantages</vt:lpstr>
      <vt:lpstr>Logistic Regression Advantages</vt:lpstr>
      <vt:lpstr>Logistic Regression Advantages</vt:lpstr>
      <vt:lpstr>Logistic Regression Advantages</vt:lpstr>
      <vt:lpstr>Questions</vt:lpstr>
      <vt:lpstr>Training Logistic Regression Model</vt:lpstr>
      <vt:lpstr>Estimating Logistic Regression Parameters &amp; Classifying New Samples</vt:lpstr>
      <vt:lpstr>Estimating Logistic Regression Parameters &amp; Classifying New Samples</vt:lpstr>
      <vt:lpstr>Estimating Logistic Regression Parameters &amp; Classifying New Samples</vt:lpstr>
      <vt:lpstr>Estimating Logistic Regression Parameters &amp; Classifying New Samples</vt:lpstr>
      <vt:lpstr>Estimating Logistic Regression Parameters &amp; Classifying New Samples</vt:lpstr>
      <vt:lpstr>Minimizing Negative Log Likelihood</vt:lpstr>
      <vt:lpstr>Minimizing Negative Log Likelihood</vt:lpstr>
      <vt:lpstr>Minimizing Negative Log Likelihood</vt:lpstr>
      <vt:lpstr>Minimizing Negative Log Likelihood</vt:lpstr>
      <vt:lpstr>Minimizing Negative Log Likelihood</vt:lpstr>
      <vt:lpstr>Minimizing Negative Log Likelihood</vt:lpstr>
      <vt:lpstr>Expanding Negative Log Likelihood</vt:lpstr>
      <vt:lpstr>Expanding Negative Log Likelihood</vt:lpstr>
      <vt:lpstr>Expanding Negative Log Likelihood</vt:lpstr>
      <vt:lpstr>Expanding Negative Log Likelihood</vt:lpstr>
      <vt:lpstr>Expanding Negative Log Likelihood</vt:lpstr>
      <vt:lpstr>Expanding Negative Log Likelihood</vt:lpstr>
      <vt:lpstr>Expanding Negative Log Likelihood</vt:lpstr>
      <vt:lpstr>Gradient &amp; Hessian</vt:lpstr>
      <vt:lpstr>Gradient &amp; Hessian</vt:lpstr>
      <vt:lpstr>Gradient &amp; Hessian</vt:lpstr>
      <vt:lpstr>Gradient &amp; Hessian</vt:lpstr>
      <vt:lpstr>Gradient &amp; Hessian</vt:lpstr>
      <vt:lpstr>Gradient &amp; Hessian</vt:lpstr>
      <vt:lpstr>Gradient &amp; Hessian</vt:lpstr>
      <vt:lpstr>Interlude: Convexity &amp; Global Minimum</vt:lpstr>
      <vt:lpstr>Interlude: Convexity &amp; Global Minimum</vt:lpstr>
      <vt:lpstr>Interlude: Convexity &amp; Global Minimum</vt:lpstr>
      <vt:lpstr>Interlude: Convexity &amp; Global Minimum</vt:lpstr>
      <vt:lpstr>Interlude: Convexity &amp; Global Minimum</vt:lpstr>
      <vt:lpstr>Interlude: Convexity &amp; Global Minimum</vt:lpstr>
      <vt:lpstr>Interlude: Convexity &amp; Global Minimum</vt:lpstr>
      <vt:lpstr>Questions</vt:lpstr>
      <vt:lpstr>Interlude: Numerical Optimization</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Newton’s Method</vt:lpstr>
      <vt:lpstr>Newton’s Method</vt:lpstr>
      <vt:lpstr>Newton’s Method</vt:lpstr>
      <vt:lpstr>Newton’s Method</vt:lpstr>
      <vt:lpstr>Newton’s Method</vt:lpstr>
      <vt:lpstr>Newton’s Method</vt:lpstr>
      <vt:lpstr>Newton’s Method</vt:lpstr>
      <vt:lpstr>Newton’s Method</vt:lpstr>
      <vt:lpstr>Quasi-Newton Methods: BFGS</vt:lpstr>
      <vt:lpstr>Quasi-Newton Methods: BFGS</vt:lpstr>
      <vt:lpstr>Quasi-Newton Methods: BFGS</vt:lpstr>
      <vt:lpstr>Quasi-Newton Methods: BFGS</vt:lpstr>
      <vt:lpstr>Quasi-Newton Methods: BFGS</vt:lpstr>
      <vt:lpstr>Questions</vt:lpstr>
      <vt:lpstr>Optimizing Logistic Regression Parameters + Need For a Bias Term</vt:lpstr>
      <vt:lpstr>Quick Interlude: Why we need bias term?</vt:lpstr>
      <vt:lpstr>Quick Interlude: Why we need bias term?</vt:lpstr>
      <vt:lpstr>Quick Interlude: Why we need bias term?</vt:lpstr>
      <vt:lpstr>Quick Interlude: Why we need bias term?</vt:lpstr>
      <vt:lpstr>Newton’s Method for Logistic Regression</vt:lpstr>
      <vt:lpstr>Newton’s Method for Logistic Regression</vt:lpstr>
      <vt:lpstr>Newton’s Method for Logistic Regression</vt:lpstr>
      <vt:lpstr>Newton’s Method for Logistic Regression</vt:lpstr>
      <vt:lpstr>Newton’s Method for Logistic Regression</vt:lpstr>
      <vt:lpstr>Newton’s Method for Logistic Regression</vt:lpstr>
      <vt:lpstr>Questions</vt:lpstr>
      <vt:lpstr>One More Modification: Regularization  (Regularizations are additional constraints to reduce overfitting) </vt:lpstr>
      <vt:lpstr>Why do we need regularization?</vt:lpstr>
      <vt:lpstr>Why do we need regularization?</vt:lpstr>
      <vt:lpstr>Why do we need regularization?</vt:lpstr>
      <vt:lpstr>Why do we need regularization?</vt:lpstr>
      <vt:lpstr>Why do we need regularization?</vt:lpstr>
      <vt:lpstr>Why do we need regularization?</vt:lpstr>
      <vt:lpstr>l2 Regularization</vt:lpstr>
      <vt:lpstr>l2 Regularization</vt:lpstr>
      <vt:lpstr>But we do not want to regularize bias term</vt:lpstr>
      <vt:lpstr>But we do not want to regularize bias term</vt:lpstr>
      <vt:lpstr>But we do not want to regularize bias term</vt:lpstr>
      <vt:lpstr>But we do not want to regularize bias term</vt:lpstr>
      <vt:lpstr>But we do not want to regularize bias term</vt:lpstr>
      <vt:lpstr>But we do not want to regularize bias term</vt:lpstr>
      <vt:lpstr>But we do not want to regularize bias term</vt:lpstr>
      <vt:lpstr>But we do not want to regularize bias term</vt:lpstr>
      <vt:lpstr>Exclude Bias from l2 Regularization</vt:lpstr>
      <vt:lpstr>Exclude Bias from l2 Regularization</vt:lpstr>
      <vt:lpstr>Multi-class Logistic Regression</vt:lpstr>
      <vt:lpstr>Multi-class Logistic Regression</vt:lpstr>
      <vt:lpstr>Multi-class Logistic Regression</vt:lpstr>
      <vt:lpstr>Multi-class Logistic Regression</vt:lpstr>
      <vt:lpstr>Logistic Regression vs LDA</vt:lpstr>
      <vt:lpstr>Summary</vt:lpstr>
      <vt:lpstr>Summary</vt:lpstr>
      <vt:lpstr>Summary</vt:lpstr>
      <vt:lpstr>Summary</vt:lpstr>
      <vt:lpstr>Summary</vt:lpstr>
      <vt:lpstr>Summary</vt:lpstr>
      <vt:lpstr>Optional Reading</vt:lpstr>
    </vt:vector>
  </TitlesOfParts>
  <Company>NUS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Yeo</dc:creator>
  <cp:lastModifiedBy>Thomas Yeo</cp:lastModifiedBy>
  <cp:revision>6612</cp:revision>
  <dcterms:created xsi:type="dcterms:W3CDTF">2015-05-02T03:34:26Z</dcterms:created>
  <dcterms:modified xsi:type="dcterms:W3CDTF">2019-09-15T14:51:54Z</dcterms:modified>
</cp:coreProperties>
</file>